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15"/>
  </p:notesMasterIdLst>
  <p:sldIdLst>
    <p:sldId id="282" r:id="rId5"/>
    <p:sldId id="1877" r:id="rId6"/>
    <p:sldId id="1866" r:id="rId7"/>
    <p:sldId id="1842" r:id="rId8"/>
    <p:sldId id="1864" r:id="rId9"/>
    <p:sldId id="1865" r:id="rId10"/>
    <p:sldId id="1872" r:id="rId11"/>
    <p:sldId id="262" r:id="rId12"/>
    <p:sldId id="1879" r:id="rId13"/>
    <p:sldId id="25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03E37E9-7424-407C-B54A-486DBBFA9BF4}">
          <p14:sldIdLst>
            <p14:sldId id="282"/>
            <p14:sldId id="1877"/>
            <p14:sldId id="1866"/>
            <p14:sldId id="1842"/>
            <p14:sldId id="1864"/>
            <p14:sldId id="1865"/>
            <p14:sldId id="1872"/>
            <p14:sldId id="262"/>
            <p14:sldId id="1879"/>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2"/>
    <a:srgbClr val="0077B3"/>
    <a:srgbClr val="70AD4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5463D-13D9-4B81-A6E8-0669A0720999}" v="1" dt="2023-02-09T11:39:46.92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5097" autoAdjust="0"/>
  </p:normalViewPr>
  <p:slideViewPr>
    <p:cSldViewPr snapToGrid="0">
      <p:cViewPr varScale="1">
        <p:scale>
          <a:sx n="55" d="100"/>
          <a:sy n="55" d="100"/>
        </p:scale>
        <p:origin x="828" y="48"/>
      </p:cViewPr>
      <p:guideLst/>
    </p:cSldViewPr>
  </p:slideViewPr>
  <p:outlineViewPr>
    <p:cViewPr>
      <p:scale>
        <a:sx n="33" d="100"/>
        <a:sy n="33" d="100"/>
      </p:scale>
      <p:origin x="0" y="-630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Codospan" userId="8aed02910f06be16" providerId="LiveId" clId="{9245463D-13D9-4B81-A6E8-0669A0720999}"/>
    <pc:docChg chg="modSld">
      <pc:chgData name="Bianca Codospan" userId="8aed02910f06be16" providerId="LiveId" clId="{9245463D-13D9-4B81-A6E8-0669A0720999}" dt="2023-02-09T11:39:54.590" v="38" actId="1035"/>
      <pc:docMkLst>
        <pc:docMk/>
      </pc:docMkLst>
      <pc:sldChg chg="modSp mod">
        <pc:chgData name="Bianca Codospan" userId="8aed02910f06be16" providerId="LiveId" clId="{9245463D-13D9-4B81-A6E8-0669A0720999}" dt="2023-02-09T11:39:54.590" v="38" actId="1035"/>
        <pc:sldMkLst>
          <pc:docMk/>
          <pc:sldMk cId="1459817744" sldId="1872"/>
        </pc:sldMkLst>
        <pc:spChg chg="mod">
          <ac:chgData name="Bianca Codospan" userId="8aed02910f06be16" providerId="LiveId" clId="{9245463D-13D9-4B81-A6E8-0669A0720999}" dt="2023-02-09T11:39:48.811" v="20" actId="6549"/>
          <ac:spMkLst>
            <pc:docMk/>
            <pc:sldMk cId="1459817744" sldId="1872"/>
            <ac:spMk id="10" creationId="{54ED8184-B025-EE8F-DAF7-B5BA58E9577C}"/>
          </ac:spMkLst>
        </pc:spChg>
        <pc:picChg chg="mod">
          <ac:chgData name="Bianca Codospan" userId="8aed02910f06be16" providerId="LiveId" clId="{9245463D-13D9-4B81-A6E8-0669A0720999}" dt="2023-02-09T11:39:54.590" v="38" actId="1035"/>
          <ac:picMkLst>
            <pc:docMk/>
            <pc:sldMk cId="1459817744" sldId="1872"/>
            <ac:picMk id="15" creationId="{B78171C8-D015-05B6-95C4-A8249D1CFC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31659-88C9-4A78-A9BF-664BF9FF69E1}" type="datetimeFigureOut">
              <a:rPr lang="de-DE" smtClean="0"/>
              <a:t>09.02.2023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4592C-C617-4D01-AA62-28706CEA482C}" type="slidenum">
              <a:rPr lang="de-DE" smtClean="0"/>
              <a:t>‹#›</a:t>
            </a:fld>
            <a:endParaRPr lang="de-DE"/>
          </a:p>
        </p:txBody>
      </p:sp>
    </p:spTree>
    <p:extLst>
      <p:ext uri="{BB962C8B-B14F-4D97-AF65-F5344CB8AC3E}">
        <p14:creationId xmlns:p14="http://schemas.microsoft.com/office/powerpoint/2010/main" val="269964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Another business problem we are providing a solution for is: Tracking of phone calls. One huge value of a CRM system is that all customer interaction is stored and can be reviewed in order to decide whats best next. </a:t>
            </a:r>
          </a:p>
          <a:p>
            <a:r>
              <a:rPr lang="de-AT"/>
              <a:t>Unfortunately its quite a lot of clicks to e.g. Store a phone call (create, enter data, lookup contact/lead, regarding etc. ) </a:t>
            </a:r>
          </a:p>
          <a:p>
            <a:r>
              <a:rPr lang="de-AT"/>
              <a:t>Dialing: provide a simple methdo of initiating phone calls with contacts. </a:t>
            </a:r>
          </a:p>
          <a:p>
            <a:r>
              <a:rPr lang="de-AT"/>
              <a:t>Power-dialing – telemarketing/inside sales teams etc.</a:t>
            </a:r>
          </a:p>
          <a:p>
            <a:endParaRPr lang="de-AT"/>
          </a:p>
          <a:p>
            <a:r>
              <a:rPr lang="de-AT"/>
              <a:t>So we aim to rpovide a single interface to many phone systems. On the right you can see some of the supported vendors. (old fashioned systems but, likewise to the market, we are seeing more demand for support of VOIP based systems like Skype for business or Ringcentral)</a:t>
            </a:r>
          </a:p>
        </p:txBody>
      </p:sp>
      <p:sp>
        <p:nvSpPr>
          <p:cNvPr id="4" name="Slide Number Placeholder 3"/>
          <p:cNvSpPr>
            <a:spLocks noGrp="1"/>
          </p:cNvSpPr>
          <p:nvPr>
            <p:ph type="sldNum" sz="quarter" idx="10"/>
          </p:nvPr>
        </p:nvSpPr>
        <p:spPr/>
        <p:txBody>
          <a:bodyPr/>
          <a:lstStyle/>
          <a:p>
            <a:fld id="{D68A1842-FDB5-498F-9EE7-E8FB8FA9D7D4}" type="slidenum">
              <a:rPr lang="de-AT" smtClean="0"/>
              <a:t>2</a:t>
            </a:fld>
            <a:endParaRPr lang="de-AT"/>
          </a:p>
        </p:txBody>
      </p:sp>
    </p:spTree>
    <p:extLst>
      <p:ext uri="{BB962C8B-B14F-4D97-AF65-F5344CB8AC3E}">
        <p14:creationId xmlns:p14="http://schemas.microsoft.com/office/powerpoint/2010/main" val="405565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lot</a:t>
            </a:r>
            <a:r>
              <a:rPr lang="de-DE" dirty="0"/>
              <a:t> </a:t>
            </a:r>
            <a:r>
              <a:rPr lang="de-DE" dirty="0" err="1"/>
              <a:t>of</a:t>
            </a:r>
            <a:r>
              <a:rPr lang="de-DE" dirty="0"/>
              <a:t> </a:t>
            </a:r>
            <a:r>
              <a:rPr lang="de-DE" dirty="0" err="1"/>
              <a:t>document</a:t>
            </a:r>
            <a:r>
              <a:rPr lang="de-DE" dirty="0"/>
              <a:t> s- </a:t>
            </a:r>
            <a:r>
              <a:rPr lang="de-DE" dirty="0" err="1"/>
              <a:t>it</a:t>
            </a:r>
            <a:r>
              <a:rPr lang="de-DE" dirty="0"/>
              <a:t> </a:t>
            </a:r>
            <a:r>
              <a:rPr lang="de-DE" dirty="0" err="1"/>
              <a:t>has</a:t>
            </a:r>
            <a:r>
              <a:rPr lang="de-DE" dirty="0"/>
              <a:t> </a:t>
            </a:r>
            <a:r>
              <a:rPr lang="de-DE" dirty="0" err="1"/>
              <a:t>to</a:t>
            </a:r>
            <a:r>
              <a:rPr lang="de-DE" dirty="0"/>
              <a:t> </a:t>
            </a:r>
            <a:r>
              <a:rPr lang="de-DE" dirty="0" err="1"/>
              <a:t>be</a:t>
            </a:r>
            <a:r>
              <a:rPr lang="de-DE" dirty="0"/>
              <a:t> simple. – non </a:t>
            </a:r>
            <a:r>
              <a:rPr lang="de-DE" dirty="0" err="1"/>
              <a:t>manual</a:t>
            </a:r>
            <a:endParaRPr lang="de-DE" dirty="0"/>
          </a:p>
          <a:p>
            <a:r>
              <a:rPr lang="de-DE" dirty="0" err="1"/>
              <a:t>Donations</a:t>
            </a:r>
            <a:r>
              <a:rPr lang="de-DE" dirty="0"/>
              <a:t>, </a:t>
            </a:r>
            <a:r>
              <a:rPr lang="de-DE" dirty="0" err="1"/>
              <a:t>PowerApps</a:t>
            </a:r>
            <a:r>
              <a:rPr lang="de-DE" dirty="0"/>
              <a:t> Portal </a:t>
            </a:r>
            <a:r>
              <a:rPr lang="de-DE" dirty="0" err="1"/>
              <a:t>integrations</a:t>
            </a:r>
            <a:endParaRPr lang="de-DE" dirty="0"/>
          </a:p>
        </p:txBody>
      </p:sp>
      <p:sp>
        <p:nvSpPr>
          <p:cNvPr id="4" name="Foliennummernplatzhalter 3"/>
          <p:cNvSpPr>
            <a:spLocks noGrp="1"/>
          </p:cNvSpPr>
          <p:nvPr>
            <p:ph type="sldNum" sz="quarter" idx="5"/>
          </p:nvPr>
        </p:nvSpPr>
        <p:spPr/>
        <p:txBody>
          <a:bodyPr/>
          <a:lstStyle/>
          <a:p>
            <a:fld id="{3464592C-C617-4D01-AA62-28706CEA482C}" type="slidenum">
              <a:rPr lang="de-DE" smtClean="0"/>
              <a:t>3</a:t>
            </a:fld>
            <a:endParaRPr lang="de-DE"/>
          </a:p>
        </p:txBody>
      </p:sp>
    </p:spTree>
    <p:extLst>
      <p:ext uri="{BB962C8B-B14F-4D97-AF65-F5344CB8AC3E}">
        <p14:creationId xmlns:p14="http://schemas.microsoft.com/office/powerpoint/2010/main" val="395235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3E4360"/>
                </a:solidFill>
                <a:latin typeface="Helvetica" panose="020B0604020202020204" pitchFamily="34" charset="0"/>
                <a:cs typeface="Helvetica" panose="020B0604020202020204" pitchFamily="34" charset="0"/>
              </a:rPr>
              <a:t>Company overview - ~1 min</a:t>
            </a:r>
          </a:p>
          <a:p>
            <a:r>
              <a:rPr lang="en-US" sz="1200" b="0">
                <a:solidFill>
                  <a:srgbClr val="3E4360"/>
                </a:solidFill>
                <a:latin typeface="Helvetica" panose="020B0604020202020204" pitchFamily="34" charset="0"/>
                <a:cs typeface="Helvetica" panose="020B0604020202020204" pitchFamily="34" charset="0"/>
              </a:rPr>
              <a:t> - Locations (+US) – better support service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solidFill>
                  <a:srgbClr val="3E4360"/>
                </a:solidFill>
                <a:latin typeface="Helvetica" panose="020B0604020202020204" pitchFamily="34" charset="0"/>
                <a:cs typeface="Helvetica" panose="020B0604020202020204" pitchFamily="34" charset="0"/>
              </a:rPr>
              <a:t>Gold partner + certified solutions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solidFill>
                  <a:srgbClr val="3E4360"/>
                </a:solidFill>
                <a:latin typeface="Helvetica" panose="020B0604020202020204" pitchFamily="34" charset="0"/>
                <a:cs typeface="Helvetica" panose="020B0604020202020204" pitchFamily="34" charset="0"/>
              </a:rPr>
              <a:t>Speaker: 1 sentence – </a:t>
            </a:r>
          </a:p>
        </p:txBody>
      </p:sp>
      <p:sp>
        <p:nvSpPr>
          <p:cNvPr id="4" name="Slide Number Placeholder 3"/>
          <p:cNvSpPr>
            <a:spLocks noGrp="1"/>
          </p:cNvSpPr>
          <p:nvPr>
            <p:ph type="sldNum" sz="quarter" idx="10"/>
          </p:nvPr>
        </p:nvSpPr>
        <p:spPr/>
        <p:txBody>
          <a:bodyPr/>
          <a:lstStyle/>
          <a:p>
            <a:fld id="{D68A1842-FDB5-498F-9EE7-E8FB8FA9D7D4}" type="slidenum">
              <a:rPr lang="de-AT" smtClean="0"/>
              <a:t>4</a:t>
            </a:fld>
            <a:endParaRPr lang="de-AT"/>
          </a:p>
        </p:txBody>
      </p:sp>
    </p:spTree>
    <p:extLst>
      <p:ext uri="{BB962C8B-B14F-4D97-AF65-F5344CB8AC3E}">
        <p14:creationId xmlns:p14="http://schemas.microsoft.com/office/powerpoint/2010/main" val="377125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464592C-C617-4D01-AA62-28706CEA482C}" type="slidenum">
              <a:rPr lang="de-DE" smtClean="0"/>
              <a:t>10</a:t>
            </a:fld>
            <a:endParaRPr lang="de-DE"/>
          </a:p>
        </p:txBody>
      </p:sp>
    </p:spTree>
    <p:extLst>
      <p:ext uri="{BB962C8B-B14F-4D97-AF65-F5344CB8AC3E}">
        <p14:creationId xmlns:p14="http://schemas.microsoft.com/office/powerpoint/2010/main" val="1723436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A3D7FC8-9008-4354-B9E2-D8FB44CF7FF5}"/>
              </a:ext>
            </a:extLst>
          </p:cNvPr>
          <p:cNvSpPr/>
          <p:nvPr userDrawn="1"/>
        </p:nvSpPr>
        <p:spPr>
          <a:xfrm>
            <a:off x="9227127" y="0"/>
            <a:ext cx="2964873" cy="69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ntertitel 2">
            <a:extLst>
              <a:ext uri="{FF2B5EF4-FFF2-40B4-BE49-F238E27FC236}">
                <a16:creationId xmlns:a16="http://schemas.microsoft.com/office/drawing/2014/main" id="{2EDFF0D1-8A64-4794-9149-E5491696AA1F}"/>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Cover </a:t>
            </a:r>
            <a:r>
              <a:rPr lang="de-DE" dirty="0" err="1"/>
              <a:t>Subtitle</a:t>
            </a:r>
            <a:endParaRPr lang="en-US" dirty="0"/>
          </a:p>
        </p:txBody>
      </p:sp>
      <p:sp>
        <p:nvSpPr>
          <p:cNvPr id="7" name="Titel 1">
            <a:extLst>
              <a:ext uri="{FF2B5EF4-FFF2-40B4-BE49-F238E27FC236}">
                <a16:creationId xmlns:a16="http://schemas.microsoft.com/office/drawing/2014/main" id="{A1B9D11F-7844-4170-93AA-25AB84B6E2A4}"/>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chemeClr val="accent1"/>
                </a:solidFill>
                <a:latin typeface="Segoe UI Semibold" panose="020B0702040204020203" pitchFamily="34" charset="0"/>
                <a:cs typeface="Segoe UI Semibold" panose="020B0702040204020203" pitchFamily="34" charset="0"/>
              </a:defRPr>
            </a:lvl1pPr>
          </a:lstStyle>
          <a:p>
            <a:r>
              <a:rPr lang="de-DE" dirty="0"/>
              <a:t>Cover Title</a:t>
            </a:r>
            <a:endParaRPr lang="en-US" dirty="0"/>
          </a:p>
        </p:txBody>
      </p:sp>
      <p:pic>
        <p:nvPicPr>
          <p:cNvPr id="3" name="Picture 2" descr="A picture containing drawing, food&#10;&#10;Description automatically generated">
            <a:extLst>
              <a:ext uri="{FF2B5EF4-FFF2-40B4-BE49-F238E27FC236}">
                <a16:creationId xmlns:a16="http://schemas.microsoft.com/office/drawing/2014/main" id="{5CDDF294-A51E-3845-E14D-B441A5407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591" y="698269"/>
            <a:ext cx="3474089" cy="1257860"/>
          </a:xfrm>
          <a:prstGeom prst="rect">
            <a:avLst/>
          </a:prstGeom>
        </p:spPr>
      </p:pic>
      <p:pic>
        <p:nvPicPr>
          <p:cNvPr id="9" name="Grafik 4">
            <a:extLst>
              <a:ext uri="{FF2B5EF4-FFF2-40B4-BE49-F238E27FC236}">
                <a16:creationId xmlns:a16="http://schemas.microsoft.com/office/drawing/2014/main" id="{57BEDEAC-D900-10F3-2087-4AE8661774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646" y="698269"/>
            <a:ext cx="5658087" cy="1257860"/>
          </a:xfrm>
          <a:prstGeom prst="rect">
            <a:avLst/>
          </a:prstGeom>
        </p:spPr>
      </p:pic>
    </p:spTree>
    <p:extLst>
      <p:ext uri="{BB962C8B-B14F-4D97-AF65-F5344CB8AC3E}">
        <p14:creationId xmlns:p14="http://schemas.microsoft.com/office/powerpoint/2010/main" val="10405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D97386D3-5CEB-45E9-8C3B-8E9482B04633}"/>
              </a:ext>
            </a:extLst>
          </p:cNvPr>
          <p:cNvSpPr>
            <a:spLocks noGrp="1"/>
          </p:cNvSpPr>
          <p:nvPr>
            <p:ph sz="quarter" idx="15"/>
          </p:nvPr>
        </p:nvSpPr>
        <p:spPr>
          <a:xfrm>
            <a:off x="6318249" y="1534219"/>
            <a:ext cx="5376371"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Inhaltsplatzhalter 10">
            <a:extLst>
              <a:ext uri="{FF2B5EF4-FFF2-40B4-BE49-F238E27FC236}">
                <a16:creationId xmlns:a16="http://schemas.microsoft.com/office/drawing/2014/main" id="{6368CF8F-7B71-40A0-B7F7-7DD595232201}"/>
              </a:ext>
            </a:extLst>
          </p:cNvPr>
          <p:cNvSpPr>
            <a:spLocks noGrp="1"/>
          </p:cNvSpPr>
          <p:nvPr>
            <p:ph sz="quarter" idx="16"/>
          </p:nvPr>
        </p:nvSpPr>
        <p:spPr>
          <a:xfrm>
            <a:off x="497379" y="1534219"/>
            <a:ext cx="5376371"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5" name="Inhaltsplatzhalter 10">
            <a:extLst>
              <a:ext uri="{FF2B5EF4-FFF2-40B4-BE49-F238E27FC236}">
                <a16:creationId xmlns:a16="http://schemas.microsoft.com/office/drawing/2014/main" id="{BBEF5A6E-3AEC-480C-B705-6E08670EDB0E}"/>
              </a:ext>
            </a:extLst>
          </p:cNvPr>
          <p:cNvSpPr>
            <a:spLocks noGrp="1"/>
          </p:cNvSpPr>
          <p:nvPr>
            <p:ph sz="quarter" idx="19"/>
          </p:nvPr>
        </p:nvSpPr>
        <p:spPr>
          <a:xfrm>
            <a:off x="497379" y="5626776"/>
            <a:ext cx="11197242" cy="545745"/>
          </a:xfrm>
          <a:prstGeom prst="rect">
            <a:avLst/>
          </a:prstGeom>
        </p:spPr>
        <p:txBody>
          <a:bodyPr>
            <a:noAutofit/>
          </a:bodyPr>
          <a:lstStyle>
            <a:lvl1pPr marL="0" indent="0">
              <a:buNone/>
              <a:defRPr sz="1400">
                <a:latin typeface="Segoe UI" panose="020B0502040204020203" pitchFamily="34" charset="0"/>
                <a:cs typeface="Segoe UI" panose="020B0502040204020203" pitchFamily="34" charset="0"/>
              </a:defRPr>
            </a:lvl1pPr>
            <a:lvl2pPr>
              <a:defRPr sz="1400"/>
            </a:lvl2pPr>
            <a:lvl3pPr>
              <a:defRPr sz="1200"/>
            </a:lvl3pPr>
            <a:lvl4pPr>
              <a:defRPr sz="1100"/>
            </a:lvl4pPr>
            <a:lvl5pPr>
              <a:defRPr sz="1100"/>
            </a:lvl5pPr>
          </a:lstStyle>
          <a:p>
            <a:pPr lvl="0"/>
            <a:endParaRPr lang="en-US" dirty="0"/>
          </a:p>
        </p:txBody>
      </p:sp>
      <p:sp>
        <p:nvSpPr>
          <p:cNvPr id="5" name="Inhaltsplatzhalter 10">
            <a:extLst>
              <a:ext uri="{FF2B5EF4-FFF2-40B4-BE49-F238E27FC236}">
                <a16:creationId xmlns:a16="http://schemas.microsoft.com/office/drawing/2014/main" id="{CDCB094C-4D62-4D15-8047-FF978AA95A61}"/>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293063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CC972644-4F6A-4F7E-82CB-1042C5284410}"/>
              </a:ext>
            </a:extLst>
          </p:cNvPr>
          <p:cNvSpPr>
            <a:spLocks noGrp="1"/>
          </p:cNvSpPr>
          <p:nvPr>
            <p:ph sz="quarter" idx="16"/>
          </p:nvPr>
        </p:nvSpPr>
        <p:spPr>
          <a:xfrm>
            <a:off x="497379" y="1467642"/>
            <a:ext cx="358417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57350" indent="-28575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Inhaltsplatzhalter 10">
            <a:extLst>
              <a:ext uri="{FF2B5EF4-FFF2-40B4-BE49-F238E27FC236}">
                <a16:creationId xmlns:a16="http://schemas.microsoft.com/office/drawing/2014/main" id="{49ABCAF2-6C43-4DBE-A5E6-56DF778C5524}"/>
              </a:ext>
            </a:extLst>
          </p:cNvPr>
          <p:cNvSpPr>
            <a:spLocks noGrp="1"/>
          </p:cNvSpPr>
          <p:nvPr>
            <p:ph sz="quarter" idx="17"/>
          </p:nvPr>
        </p:nvSpPr>
        <p:spPr>
          <a:xfrm>
            <a:off x="4303915" y="1455618"/>
            <a:ext cx="358417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Inhaltsplatzhalter 10">
            <a:extLst>
              <a:ext uri="{FF2B5EF4-FFF2-40B4-BE49-F238E27FC236}">
                <a16:creationId xmlns:a16="http://schemas.microsoft.com/office/drawing/2014/main" id="{599ECC6B-F24A-4ECE-BDC4-2F6F54E7B7A3}"/>
              </a:ext>
            </a:extLst>
          </p:cNvPr>
          <p:cNvSpPr>
            <a:spLocks noGrp="1"/>
          </p:cNvSpPr>
          <p:nvPr>
            <p:ph sz="quarter" idx="18"/>
          </p:nvPr>
        </p:nvSpPr>
        <p:spPr>
          <a:xfrm>
            <a:off x="8110451" y="1451908"/>
            <a:ext cx="3584170" cy="3922713"/>
          </a:xfrm>
          <a:prstGeom prst="rect">
            <a:avLst/>
          </a:prstGeom>
        </p:spPr>
        <p:txBody>
          <a:bodyPr/>
          <a:lstStyle>
            <a:lvl1pPr marL="228600" indent="-228600">
              <a:buFont typeface="Wingdings" panose="05000000000000000000" pitchFamily="2" charset="2"/>
              <a:buChar char="§"/>
              <a:defRPr/>
            </a:lvl1pPr>
            <a:lvl2pPr marL="685800" indent="-228600">
              <a:buFont typeface="Symbol" panose="05050102010706020507" pitchFamily="18" charset="2"/>
              <a:buChar char="-"/>
              <a:defRPr/>
            </a:lvl2pPr>
            <a:lvl3pPr marL="1143000" indent="-228600">
              <a:buFont typeface="Symbol" panose="05050102010706020507" pitchFamily="18" charset="2"/>
              <a:buChar char="-"/>
              <a:defRPr/>
            </a:lvl3pPr>
            <a:lvl4pPr marL="1600200" indent="-228600">
              <a:buFont typeface="Symbol" panose="05050102010706020507" pitchFamily="18" charset="2"/>
              <a:buChar char="-"/>
              <a:defRPr/>
            </a:lvl4pPr>
            <a:lvl5pPr marL="2057400" indent="-228600">
              <a:buFont typeface="Symbol" panose="050501020107060205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Inhaltsplatzhalter 10">
            <a:extLst>
              <a:ext uri="{FF2B5EF4-FFF2-40B4-BE49-F238E27FC236}">
                <a16:creationId xmlns:a16="http://schemas.microsoft.com/office/drawing/2014/main" id="{2870AFF3-1F40-4323-B739-E5CF4E111F97}"/>
              </a:ext>
            </a:extLst>
          </p:cNvPr>
          <p:cNvSpPr>
            <a:spLocks noGrp="1"/>
          </p:cNvSpPr>
          <p:nvPr>
            <p:ph sz="quarter" idx="19"/>
          </p:nvPr>
        </p:nvSpPr>
        <p:spPr>
          <a:xfrm>
            <a:off x="497379" y="5626776"/>
            <a:ext cx="11197242" cy="545745"/>
          </a:xfrm>
          <a:prstGeom prst="rect">
            <a:avLst/>
          </a:prstGeom>
        </p:spPr>
        <p:txBody>
          <a:bodyPr>
            <a:noAutofit/>
          </a:bodyPr>
          <a:lstStyle>
            <a:lvl1pPr marL="0" indent="0">
              <a:buNone/>
              <a:defRPr sz="1400">
                <a:latin typeface="Segoe UI" panose="020B0502040204020203" pitchFamily="34" charset="0"/>
                <a:cs typeface="Segoe UI" panose="020B0502040204020203" pitchFamily="34" charset="0"/>
              </a:defRPr>
            </a:lvl1pPr>
            <a:lvl2pPr>
              <a:defRPr sz="1400"/>
            </a:lvl2pPr>
            <a:lvl3pPr>
              <a:defRPr sz="1200"/>
            </a:lvl3pPr>
            <a:lvl4pPr>
              <a:defRPr sz="1100"/>
            </a:lvl4pPr>
            <a:lvl5pPr>
              <a:defRPr sz="1100"/>
            </a:lvl5pPr>
          </a:lstStyle>
          <a:p>
            <a:pPr lvl="0"/>
            <a:endParaRPr lang="en-US" dirty="0"/>
          </a:p>
        </p:txBody>
      </p:sp>
      <p:sp>
        <p:nvSpPr>
          <p:cNvPr id="6" name="Inhaltsplatzhalter 10">
            <a:extLst>
              <a:ext uri="{FF2B5EF4-FFF2-40B4-BE49-F238E27FC236}">
                <a16:creationId xmlns:a16="http://schemas.microsoft.com/office/drawing/2014/main" id="{8476AC9A-9FF4-4AE3-987B-C09F5D52F043}"/>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59047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B2D26CD8-37AA-4565-B19D-7C5B76AB6768}"/>
              </a:ext>
            </a:extLst>
          </p:cNvPr>
          <p:cNvSpPr>
            <a:spLocks noGrp="1"/>
          </p:cNvSpPr>
          <p:nvPr>
            <p:ph type="body" sz="quarter" idx="13"/>
          </p:nvPr>
        </p:nvSpPr>
        <p:spPr>
          <a:xfrm>
            <a:off x="451370" y="1343418"/>
            <a:ext cx="503503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Inhaltsplatzhalter 9">
            <a:extLst>
              <a:ext uri="{FF2B5EF4-FFF2-40B4-BE49-F238E27FC236}">
                <a16:creationId xmlns:a16="http://schemas.microsoft.com/office/drawing/2014/main" id="{B6D7C8E3-A5AA-4697-9206-C22025BE954D}"/>
              </a:ext>
            </a:extLst>
          </p:cNvPr>
          <p:cNvSpPr>
            <a:spLocks noGrp="1"/>
          </p:cNvSpPr>
          <p:nvPr>
            <p:ph sz="quarter" idx="14"/>
          </p:nvPr>
        </p:nvSpPr>
        <p:spPr>
          <a:xfrm>
            <a:off x="6706667" y="1343024"/>
            <a:ext cx="5033963" cy="3922713"/>
          </a:xfrm>
          <a:prstGeom prst="rect">
            <a:avLst/>
          </a:prstGeom>
        </p:spPr>
        <p:txBody>
          <a:bodyPr/>
          <a:lstStyle>
            <a:lvl1pPr marL="0" indent="0">
              <a:buNone/>
              <a:defRPr/>
            </a:lvl1pPr>
          </a:lstStyle>
          <a:p>
            <a:pPr lvl="0"/>
            <a:endParaRPr lang="en-US" dirty="0"/>
          </a:p>
        </p:txBody>
      </p:sp>
      <p:sp>
        <p:nvSpPr>
          <p:cNvPr id="4" name="Inhaltsplatzhalter 10">
            <a:extLst>
              <a:ext uri="{FF2B5EF4-FFF2-40B4-BE49-F238E27FC236}">
                <a16:creationId xmlns:a16="http://schemas.microsoft.com/office/drawing/2014/main" id="{DD8B1E08-95D1-4CB3-80CB-A0A46DFF68BD}"/>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32698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947B775-9A86-C0A3-6EA9-04C9BAFF6D1E}"/>
              </a:ext>
            </a:extLst>
          </p:cNvPr>
          <p:cNvSpPr/>
          <p:nvPr userDrawn="1"/>
        </p:nvSpPr>
        <p:spPr>
          <a:xfrm>
            <a:off x="3944708" y="8546"/>
            <a:ext cx="82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6CD4266-C2A5-4188-A61C-92DFF488D0E5}"/>
              </a:ext>
            </a:extLst>
          </p:cNvPr>
          <p:cNvSpPr/>
          <p:nvPr/>
        </p:nvSpPr>
        <p:spPr>
          <a:xfrm rot="5400000" flipV="1">
            <a:off x="-1456646" y="1487963"/>
            <a:ext cx="6858000" cy="3944708"/>
          </a:xfrm>
          <a:prstGeom prst="rect">
            <a:avLst/>
          </a:prstGeom>
          <a:solidFill>
            <a:schemeClr val="tx2"/>
          </a:solidFill>
          <a:ln>
            <a:noFill/>
          </a:ln>
          <a:effectLst>
            <a:outerShdw dist="80184" dir="16800000" algn="ctr" rotWithShape="0">
              <a:srgbClr val="0094C3">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haltsplatzhalter 17">
            <a:extLst>
              <a:ext uri="{FF2B5EF4-FFF2-40B4-BE49-F238E27FC236}">
                <a16:creationId xmlns:a16="http://schemas.microsoft.com/office/drawing/2014/main" id="{ABE80D40-15D4-44F2-A781-5CB00BB650B8}"/>
              </a:ext>
            </a:extLst>
          </p:cNvPr>
          <p:cNvSpPr>
            <a:spLocks noGrp="1"/>
          </p:cNvSpPr>
          <p:nvPr>
            <p:ph sz="quarter" idx="10"/>
          </p:nvPr>
        </p:nvSpPr>
        <p:spPr>
          <a:xfrm>
            <a:off x="315624" y="984251"/>
            <a:ext cx="3325351" cy="2413434"/>
          </a:xfrm>
          <a:prstGeom prst="rect">
            <a:avLst/>
          </a:prstGeom>
        </p:spPr>
        <p:txBody>
          <a:bodyPr/>
          <a:lstStyle>
            <a:lvl1pPr marL="228600" indent="-228600">
              <a:buFont typeface="Wingdings" panose="05000000000000000000" pitchFamily="2" charset="2"/>
              <a:buChar char="§"/>
              <a:defRPr>
                <a:solidFill>
                  <a:schemeClr val="bg1"/>
                </a:solidFill>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Inhaltsplatzhalter 17">
            <a:extLst>
              <a:ext uri="{FF2B5EF4-FFF2-40B4-BE49-F238E27FC236}">
                <a16:creationId xmlns:a16="http://schemas.microsoft.com/office/drawing/2014/main" id="{A98F518A-0976-4407-BE45-2AA6D6B0E5C3}"/>
              </a:ext>
            </a:extLst>
          </p:cNvPr>
          <p:cNvSpPr>
            <a:spLocks noGrp="1"/>
          </p:cNvSpPr>
          <p:nvPr>
            <p:ph sz="quarter" idx="11"/>
          </p:nvPr>
        </p:nvSpPr>
        <p:spPr>
          <a:xfrm>
            <a:off x="4624388" y="984250"/>
            <a:ext cx="7115175" cy="5710238"/>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114550" indent="-28575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0" name="Inhaltsplatzhalter 17">
            <a:extLst>
              <a:ext uri="{FF2B5EF4-FFF2-40B4-BE49-F238E27FC236}">
                <a16:creationId xmlns:a16="http://schemas.microsoft.com/office/drawing/2014/main" id="{159B9E43-BC92-40F6-B66D-7A5501F66993}"/>
              </a:ext>
            </a:extLst>
          </p:cNvPr>
          <p:cNvSpPr>
            <a:spLocks noGrp="1"/>
          </p:cNvSpPr>
          <p:nvPr>
            <p:ph sz="quarter" idx="12"/>
          </p:nvPr>
        </p:nvSpPr>
        <p:spPr>
          <a:xfrm>
            <a:off x="323938" y="3460317"/>
            <a:ext cx="3325351" cy="3234172"/>
          </a:xfrm>
          <a:prstGeom prst="rect">
            <a:avLst/>
          </a:prstGeom>
        </p:spPr>
        <p:txBody>
          <a:bodyPr/>
          <a:lstStyle>
            <a:lvl1pPr marL="228600" indent="-228600">
              <a:buFont typeface="Wingdings" panose="05000000000000000000" pitchFamily="2" charset="2"/>
              <a:buChar char="§"/>
              <a:defRPr>
                <a:solidFill>
                  <a:schemeClr val="bg1"/>
                </a:solidFill>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3pPr>
            <a:lvl4pPr marL="1657350" indent="-28575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99130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Inhaltsplatzhalter 10">
            <a:extLst>
              <a:ext uri="{FF2B5EF4-FFF2-40B4-BE49-F238E27FC236}">
                <a16:creationId xmlns:a16="http://schemas.microsoft.com/office/drawing/2014/main" id="{3657BF9B-7E43-4582-967E-43444C516322}"/>
              </a:ext>
            </a:extLst>
          </p:cNvPr>
          <p:cNvSpPr>
            <a:spLocks noGrp="1"/>
          </p:cNvSpPr>
          <p:nvPr>
            <p:ph sz="quarter" idx="16"/>
          </p:nvPr>
        </p:nvSpPr>
        <p:spPr>
          <a:xfrm>
            <a:off x="497379" y="1467642"/>
            <a:ext cx="11290068" cy="4525834"/>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Inhaltsplatzhalter 10">
            <a:extLst>
              <a:ext uri="{FF2B5EF4-FFF2-40B4-BE49-F238E27FC236}">
                <a16:creationId xmlns:a16="http://schemas.microsoft.com/office/drawing/2014/main" id="{B6D51FC3-6F47-4A27-BEA5-F283BE79062A}"/>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69118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93992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249437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164905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EF94EAD-6DA5-5534-FA48-25EEC3C976C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8548"/>
            <a:ext cx="12204000" cy="511690"/>
          </a:xfrm>
          <a:prstGeom prst="rect">
            <a:avLst/>
          </a:prstGeom>
        </p:spPr>
      </p:pic>
    </p:spTree>
    <p:extLst>
      <p:ext uri="{BB962C8B-B14F-4D97-AF65-F5344CB8AC3E}">
        <p14:creationId xmlns:p14="http://schemas.microsoft.com/office/powerpoint/2010/main" val="3209285956"/>
      </p:ext>
    </p:extLst>
  </p:cSld>
  <p:clrMap bg1="lt1" tx1="dk1" bg2="lt2" tx2="dk2" accent1="accent1" accent2="accent2" accent3="accent3" accent4="accent4" accent5="accent5" accent6="accent6" hlink="hlink" folHlink="folHlink"/>
  <p:sldLayoutIdLst>
    <p:sldLayoutId id="2147483662" r:id="rId1"/>
    <p:sldLayoutId id="2147483657" r:id="rId2"/>
    <p:sldLayoutId id="2147483658" r:id="rId3"/>
    <p:sldLayoutId id="2147483659" r:id="rId4"/>
    <p:sldLayoutId id="2147483660"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scrm-addon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hyperlink" Target="http://www.mscrm-addons.com/" TargetMode="External"/><Relationship Id="rId7" Type="http://schemas.openxmlformats.org/officeDocument/2006/relationships/image" Target="../media/image26.svg"/><Relationship Id="rId12" Type="http://schemas.openxmlformats.org/officeDocument/2006/relationships/hyperlink" Target="mailto:info@mscrm-addons.com" TargetMode="External"/><Relationship Id="rId2" Type="http://schemas.openxmlformats.org/officeDocument/2006/relationships/notesSlide" Target="../notesSlides/notesSlide4.xml"/><Relationship Id="rId16" Type="http://schemas.openxmlformats.org/officeDocument/2006/relationships/image" Target="../media/image34.sv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hyperlink" Target="https://www.youtube.com/user/mscrmaddons" TargetMode="External"/><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hyperlink" Target="https://support.mscrm-addons.com/" TargetMode="External"/><Relationship Id="rId9" Type="http://schemas.openxmlformats.org/officeDocument/2006/relationships/image" Target="../media/image28.svg"/><Relationship Id="rId1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scrm-addons.com/About-us/Success-Stories"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ppsource.microsoft.com/en-us/product/dynamics-365/mscrm-addons.887abcd6-7f8d-4254-afca-435a2b5cd5c6" TargetMode="Externa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appsource.microsoft.com/de-at/product/dynamics-365/mscrm-addons.476a180b-fafb-46ee-815b-a4bc7613492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mscrm-addons.com/Downloads/Download-ActivityTools-For-Dynamics365" TargetMode="External"/><Relationship Id="rId3" Type="http://schemas.openxmlformats.org/officeDocument/2006/relationships/hyperlink" Target="https://support.mscrm-addons.com/knowledgebase/getting-started-post-appsource-installation-steps-on-attachmentextractor/" TargetMode="External"/><Relationship Id="rId7" Type="http://schemas.openxmlformats.org/officeDocument/2006/relationships/image" Target="../media/image23.png"/><Relationship Id="rId2" Type="http://schemas.openxmlformats.org/officeDocument/2006/relationships/hyperlink" Target="https://appsource.microsoft.com/en-us/product/dynamics-365/mscrm-addons.887abcd6-7f8d-4254-afca-435a2b5cd5c6?mktcmpid=AT_Salesdeck&amp;src=Partnerpackage_EUR" TargetMode="External"/><Relationship Id="rId1" Type="http://schemas.openxmlformats.org/officeDocument/2006/relationships/slideLayout" Target="../slideLayouts/slideLayout6.xml"/><Relationship Id="rId6" Type="http://schemas.openxmlformats.org/officeDocument/2006/relationships/hyperlink" Target="mailto:support@mscrm-addons.com" TargetMode="External"/><Relationship Id="rId5" Type="http://schemas.openxmlformats.org/officeDocument/2006/relationships/hyperlink" Target="https://www.mscrm-addons.com/Support/Contact-Us" TargetMode="External"/><Relationship Id="rId4" Type="http://schemas.openxmlformats.org/officeDocument/2006/relationships/hyperlink" Target="https://www.mscrm-addons.com/Products/ActivityTools" TargetMode="Externa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CD2E112-DE46-4C8D-8E7C-0103E7AED8AA}"/>
              </a:ext>
            </a:extLst>
          </p:cNvPr>
          <p:cNvSpPr>
            <a:spLocks noGrp="1"/>
          </p:cNvSpPr>
          <p:nvPr>
            <p:ph type="subTitle" idx="1"/>
          </p:nvPr>
        </p:nvSpPr>
        <p:spPr>
          <a:xfrm>
            <a:off x="1523999" y="4542817"/>
            <a:ext cx="9144000" cy="1283291"/>
          </a:xfrm>
        </p:spPr>
        <p:txBody>
          <a:bodyPr/>
          <a:lstStyle/>
          <a:p>
            <a:endParaRPr lang="en-US" dirty="0">
              <a:solidFill>
                <a:schemeClr val="accent2"/>
              </a:solidFill>
            </a:endParaRPr>
          </a:p>
          <a:p>
            <a:endParaRPr lang="en-US" dirty="0">
              <a:solidFill>
                <a:schemeClr val="accent2"/>
              </a:solidFill>
            </a:endParaRPr>
          </a:p>
          <a:p>
            <a:r>
              <a:rPr lang="en-US" dirty="0">
                <a:solidFill>
                  <a:schemeClr val="accent2"/>
                </a:solidFill>
                <a:hlinkClick r:id="rId2"/>
              </a:rPr>
              <a:t>www.mscrm-addons.com</a:t>
            </a:r>
            <a:r>
              <a:rPr lang="en-US" dirty="0">
                <a:solidFill>
                  <a:schemeClr val="accent2"/>
                </a:solidFill>
              </a:rPr>
              <a:t> </a:t>
            </a:r>
          </a:p>
        </p:txBody>
      </p:sp>
      <p:sp>
        <p:nvSpPr>
          <p:cNvPr id="2" name="Titel 1">
            <a:extLst>
              <a:ext uri="{FF2B5EF4-FFF2-40B4-BE49-F238E27FC236}">
                <a16:creationId xmlns:a16="http://schemas.microsoft.com/office/drawing/2014/main" id="{374188B0-830A-4C20-BD97-8C364789E3F0}"/>
              </a:ext>
            </a:extLst>
          </p:cNvPr>
          <p:cNvSpPr>
            <a:spLocks noGrp="1"/>
          </p:cNvSpPr>
          <p:nvPr>
            <p:ph type="ctrTitle"/>
          </p:nvPr>
        </p:nvSpPr>
        <p:spPr>
          <a:xfrm>
            <a:off x="545506" y="2898517"/>
            <a:ext cx="11100987" cy="1729250"/>
          </a:xfrm>
        </p:spPr>
        <p:txBody>
          <a:bodyPr/>
          <a:lstStyle/>
          <a:p>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r>
              <a:rPr lang="en-US" sz="4000" dirty="0" err="1">
                <a:solidFill>
                  <a:schemeClr val="tx2"/>
                </a:solidFill>
              </a:rPr>
              <a:t>ActivityTools</a:t>
            </a:r>
            <a:br>
              <a:rPr lang="en-US" sz="4000" dirty="0">
                <a:solidFill>
                  <a:schemeClr val="tx2"/>
                </a:solidFill>
              </a:rPr>
            </a:br>
            <a:r>
              <a:rPr lang="en-US" sz="2600" dirty="0">
                <a:solidFill>
                  <a:schemeClr val="tx2"/>
                </a:solidFill>
              </a:rPr>
              <a:t>for</a:t>
            </a:r>
            <a:br>
              <a:rPr lang="en-US" sz="4000" dirty="0">
                <a:solidFill>
                  <a:schemeClr val="tx2"/>
                </a:solidFill>
              </a:rPr>
            </a:br>
            <a:r>
              <a:rPr lang="en-US" sz="4000" dirty="0">
                <a:solidFill>
                  <a:schemeClr val="tx2"/>
                </a:solidFill>
              </a:rPr>
              <a:t>Microsoft Dynamics 365 &amp; Power Apps</a:t>
            </a:r>
          </a:p>
        </p:txBody>
      </p:sp>
      <p:pic>
        <p:nvPicPr>
          <p:cNvPr id="8" name="Grafik 1" descr="Ein Bild, das Vogel enthält.&#10;&#10;Automatisch generierte Beschreibung">
            <a:extLst>
              <a:ext uri="{FF2B5EF4-FFF2-40B4-BE49-F238E27FC236}">
                <a16:creationId xmlns:a16="http://schemas.microsoft.com/office/drawing/2014/main" id="{032C1DD9-66D2-BC53-C918-601B069F2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678" y="4998228"/>
            <a:ext cx="2758586" cy="1185312"/>
          </a:xfrm>
          <a:prstGeom prst="rect">
            <a:avLst/>
          </a:prstGeom>
        </p:spPr>
      </p:pic>
    </p:spTree>
    <p:extLst>
      <p:ext uri="{BB962C8B-B14F-4D97-AF65-F5344CB8AC3E}">
        <p14:creationId xmlns:p14="http://schemas.microsoft.com/office/powerpoint/2010/main" val="300082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E207DF6E-6F24-43CA-8697-538C4609B017}"/>
              </a:ext>
            </a:extLst>
          </p:cNvPr>
          <p:cNvSpPr>
            <a:spLocks noGrp="1"/>
          </p:cNvSpPr>
          <p:nvPr>
            <p:ph type="subTitle" idx="1"/>
          </p:nvPr>
        </p:nvSpPr>
        <p:spPr>
          <a:xfrm>
            <a:off x="190852" y="4253486"/>
            <a:ext cx="5543372" cy="1655762"/>
          </a:xfrm>
        </p:spPr>
        <p:txBody>
          <a:bodyPr/>
          <a:lstStyle/>
          <a:p>
            <a:pPr algn="l">
              <a:lnSpc>
                <a:spcPct val="150000"/>
              </a:lnSpc>
              <a:spcBef>
                <a:spcPts val="0"/>
              </a:spcBef>
            </a:pPr>
            <a:r>
              <a:rPr lang="de-DE" dirty="0">
                <a:solidFill>
                  <a:schemeClr val="tx2"/>
                </a:solidFill>
                <a:latin typeface="Segoe UI" panose="020B0502040204020203" pitchFamily="34" charset="0"/>
                <a:cs typeface="Segoe UI" panose="020B0502040204020203" pitchFamily="34" charset="0"/>
              </a:rPr>
              <a:t>	</a:t>
            </a:r>
            <a:r>
              <a:rPr lang="de-DE" sz="2000" dirty="0">
                <a:solidFill>
                  <a:schemeClr val="tx2"/>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www.mscrm-addons.com</a:t>
            </a:r>
            <a:endParaRPr lang="de-DE" sz="2000" dirty="0">
              <a:solidFill>
                <a:schemeClr val="tx2"/>
              </a:solidFill>
              <a:latin typeface="Segoe UI" panose="020B0502040204020203" pitchFamily="34" charset="0"/>
              <a:cs typeface="Segoe UI" panose="020B0502040204020203" pitchFamily="34" charset="0"/>
            </a:endParaRP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a:t>
            </a:r>
            <a:r>
              <a:rPr lang="de-DE" sz="2000" dirty="0">
                <a:solidFill>
                  <a:schemeClr val="tx2"/>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support.mscrm-addons.com</a:t>
            </a:r>
            <a:r>
              <a:rPr lang="de-DE" sz="2000" dirty="0">
                <a:solidFill>
                  <a:schemeClr val="tx2"/>
                </a:solidFill>
                <a:latin typeface="Segoe UI" panose="020B0502040204020203" pitchFamily="34" charset="0"/>
                <a:cs typeface="Segoe UI" panose="020B0502040204020203" pitchFamily="34" charset="0"/>
              </a:rPr>
              <a:t> </a:t>
            </a:r>
          </a:p>
          <a:p>
            <a:pPr algn="l">
              <a:lnSpc>
                <a:spcPct val="150000"/>
              </a:lnSpc>
              <a:spcBef>
                <a:spcPts val="0"/>
              </a:spcBef>
            </a:pPr>
            <a:r>
              <a:rPr lang="de-DE" sz="2000" dirty="0">
                <a:solidFill>
                  <a:schemeClr val="tx2"/>
                </a:solidFill>
              </a:rPr>
              <a:t>	</a:t>
            </a:r>
            <a:r>
              <a:rPr lang="en-US" sz="2000" dirty="0" err="1">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Youtube</a:t>
            </a:r>
            <a:r>
              <a:rPr lang="en-US" sz="2000" dirty="0">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 Channel (How </a:t>
            </a:r>
            <a:r>
              <a:rPr lang="en-US" sz="2000" dirty="0" err="1">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To's</a:t>
            </a:r>
            <a:r>
              <a:rPr lang="en-US" sz="2000" dirty="0">
                <a:solidFill>
                  <a:schemeClr val="tx2"/>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 Use-Cases)</a:t>
            </a:r>
            <a:r>
              <a:rPr lang="de-DE" sz="2000" dirty="0">
                <a:solidFill>
                  <a:schemeClr val="tx2"/>
                </a:solidFill>
                <a:latin typeface="Segoe UI" panose="020B0502040204020203" pitchFamily="34" charset="0"/>
                <a:cs typeface="Segoe UI" panose="020B0502040204020203" pitchFamily="34" charset="0"/>
              </a:rPr>
              <a:t> </a:t>
            </a:r>
          </a:p>
        </p:txBody>
      </p:sp>
      <p:sp>
        <p:nvSpPr>
          <p:cNvPr id="7" name="Titel 6">
            <a:extLst>
              <a:ext uri="{FF2B5EF4-FFF2-40B4-BE49-F238E27FC236}">
                <a16:creationId xmlns:a16="http://schemas.microsoft.com/office/drawing/2014/main" id="{C96DD3A7-96A0-4F01-86C3-419546E3D7BA}"/>
              </a:ext>
            </a:extLst>
          </p:cNvPr>
          <p:cNvSpPr>
            <a:spLocks noGrp="1"/>
          </p:cNvSpPr>
          <p:nvPr>
            <p:ph type="ctrTitle"/>
          </p:nvPr>
        </p:nvSpPr>
        <p:spPr>
          <a:xfrm>
            <a:off x="1524000" y="1122363"/>
            <a:ext cx="9144000" cy="2306637"/>
          </a:xfrm>
        </p:spPr>
        <p:txBody>
          <a:bodyPr/>
          <a:lstStyle/>
          <a:p>
            <a:r>
              <a:rPr lang="de-DE" sz="5000" dirty="0" err="1">
                <a:solidFill>
                  <a:schemeClr val="tx2"/>
                </a:solidFill>
              </a:rPr>
              <a:t>Thank</a:t>
            </a:r>
            <a:r>
              <a:rPr lang="de-DE" sz="5000" dirty="0">
                <a:solidFill>
                  <a:schemeClr val="tx2"/>
                </a:solidFill>
              </a:rPr>
              <a:t> </a:t>
            </a:r>
            <a:r>
              <a:rPr lang="de-DE" sz="5000" dirty="0" err="1">
                <a:solidFill>
                  <a:schemeClr val="tx2"/>
                </a:solidFill>
              </a:rPr>
              <a:t>you</a:t>
            </a:r>
            <a:r>
              <a:rPr lang="de-DE" sz="5000" dirty="0">
                <a:solidFill>
                  <a:schemeClr val="tx2"/>
                </a:solidFill>
              </a:rPr>
              <a:t>!</a:t>
            </a:r>
          </a:p>
        </p:txBody>
      </p:sp>
      <p:pic>
        <p:nvPicPr>
          <p:cNvPr id="3" name="Grafik 2" descr="Erdkugel: Afrika und Europa mit einfarbiger Füllung">
            <a:extLst>
              <a:ext uri="{FF2B5EF4-FFF2-40B4-BE49-F238E27FC236}">
                <a16:creationId xmlns:a16="http://schemas.microsoft.com/office/drawing/2014/main" id="{38C13577-DC68-191D-FFB9-90715CA4A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357" y="4426998"/>
            <a:ext cx="396000" cy="396000"/>
          </a:xfrm>
          <a:prstGeom prst="rect">
            <a:avLst/>
          </a:prstGeom>
        </p:spPr>
      </p:pic>
      <p:pic>
        <p:nvPicPr>
          <p:cNvPr id="5" name="Grafik 4" descr="Fragen mit einfarbiger Füllung">
            <a:extLst>
              <a:ext uri="{FF2B5EF4-FFF2-40B4-BE49-F238E27FC236}">
                <a16:creationId xmlns:a16="http://schemas.microsoft.com/office/drawing/2014/main" id="{998EC1BB-5498-A810-1E50-82D2E04EA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9357" y="4932515"/>
            <a:ext cx="396000" cy="396000"/>
          </a:xfrm>
          <a:prstGeom prst="rect">
            <a:avLst/>
          </a:prstGeom>
        </p:spPr>
      </p:pic>
      <p:pic>
        <p:nvPicPr>
          <p:cNvPr id="9" name="Grafik 8" descr="Präsentation mit Medien mit einfarbiger Füllung">
            <a:extLst>
              <a:ext uri="{FF2B5EF4-FFF2-40B4-BE49-F238E27FC236}">
                <a16:creationId xmlns:a16="http://schemas.microsoft.com/office/drawing/2014/main" id="{0B735DF4-AD7D-92F9-8EA6-DC8B04B8F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9357" y="5389972"/>
            <a:ext cx="396000" cy="396000"/>
          </a:xfrm>
          <a:prstGeom prst="rect">
            <a:avLst/>
          </a:prstGeom>
        </p:spPr>
      </p:pic>
      <p:sp>
        <p:nvSpPr>
          <p:cNvPr id="12" name="Untertitel 7">
            <a:extLst>
              <a:ext uri="{FF2B5EF4-FFF2-40B4-BE49-F238E27FC236}">
                <a16:creationId xmlns:a16="http://schemas.microsoft.com/office/drawing/2014/main" id="{309D733D-4D35-D394-9B81-C9D1845C3504}"/>
              </a:ext>
            </a:extLst>
          </p:cNvPr>
          <p:cNvSpPr txBox="1">
            <a:spLocks/>
          </p:cNvSpPr>
          <p:nvPr/>
        </p:nvSpPr>
        <p:spPr>
          <a:xfrm>
            <a:off x="6181725" y="4253486"/>
            <a:ext cx="5543372"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Segoe UI Semibold" panose="020B0702040204020203" pitchFamily="34" charset="0"/>
                <a:ea typeface="+mn-ea"/>
                <a:cs typeface="Segoe UI Semibold" panose="020B07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pPr>
            <a:r>
              <a:rPr lang="de-DE" dirty="0">
                <a:solidFill>
                  <a:schemeClr val="tx2"/>
                </a:solidFill>
                <a:latin typeface="Segoe UI" panose="020B0502040204020203" pitchFamily="34" charset="0"/>
                <a:cs typeface="Segoe UI" panose="020B0502040204020203" pitchFamily="34" charset="0"/>
              </a:rPr>
              <a:t>	</a:t>
            </a:r>
            <a:r>
              <a:rPr lang="de-DE" sz="2000" dirty="0">
                <a:solidFill>
                  <a:srgbClr val="0077B3"/>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info@mscrm-addons.</a:t>
            </a:r>
            <a:r>
              <a:rPr lang="de-DE" sz="2000" dirty="0">
                <a:solidFill>
                  <a:schemeClr val="tx2"/>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com</a:t>
            </a:r>
            <a:r>
              <a:rPr lang="de-DE" sz="2000" dirty="0">
                <a:solidFill>
                  <a:schemeClr val="tx2"/>
                </a:solidFill>
                <a:latin typeface="Segoe UI" panose="020B0502040204020203" pitchFamily="34" charset="0"/>
                <a:cs typeface="Segoe UI" panose="020B0502040204020203" pitchFamily="34" charset="0"/>
              </a:rPr>
              <a:t>  </a:t>
            </a: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EMEA:	+43 316 680 880 </a:t>
            </a: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U.S.: 	+1 404 720 6066</a:t>
            </a:r>
          </a:p>
        </p:txBody>
      </p:sp>
      <p:pic>
        <p:nvPicPr>
          <p:cNvPr id="17" name="Grafik 16" descr="Umschlag mit einfarbiger Füllung">
            <a:extLst>
              <a:ext uri="{FF2B5EF4-FFF2-40B4-BE49-F238E27FC236}">
                <a16:creationId xmlns:a16="http://schemas.microsoft.com/office/drawing/2014/main" id="{BDEA2EC5-324B-7F56-2BFA-E158262ECB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58230" y="4426998"/>
            <a:ext cx="396000" cy="396000"/>
          </a:xfrm>
          <a:prstGeom prst="rect">
            <a:avLst/>
          </a:prstGeom>
        </p:spPr>
      </p:pic>
      <p:pic>
        <p:nvPicPr>
          <p:cNvPr id="19" name="Grafik 18" descr="Telefon mit einfarbiger Füllung">
            <a:extLst>
              <a:ext uri="{FF2B5EF4-FFF2-40B4-BE49-F238E27FC236}">
                <a16:creationId xmlns:a16="http://schemas.microsoft.com/office/drawing/2014/main" id="{6EF91B9F-F0C9-BC80-B2AD-955E1788A6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62898" y="4883367"/>
            <a:ext cx="396000" cy="396000"/>
          </a:xfrm>
          <a:prstGeom prst="rect">
            <a:avLst/>
          </a:prstGeom>
        </p:spPr>
      </p:pic>
    </p:spTree>
    <p:extLst>
      <p:ext uri="{BB962C8B-B14F-4D97-AF65-F5344CB8AC3E}">
        <p14:creationId xmlns:p14="http://schemas.microsoft.com/office/powerpoint/2010/main" val="204517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a:extLst>
              <a:ext uri="{FF2B5EF4-FFF2-40B4-BE49-F238E27FC236}">
                <a16:creationId xmlns:a16="http://schemas.microsoft.com/office/drawing/2014/main" id="{DDB9D73E-21FB-A0F8-8D65-09A8945F605F}"/>
              </a:ext>
            </a:extLst>
          </p:cNvPr>
          <p:cNvSpPr>
            <a:spLocks noGrp="1"/>
          </p:cNvSpPr>
          <p:nvPr>
            <p:ph sz="quarter" idx="20"/>
          </p:nvPr>
        </p:nvSpPr>
        <p:spPr>
          <a:xfrm>
            <a:off x="941630" y="230648"/>
            <a:ext cx="10308739" cy="545745"/>
          </a:xfrm>
        </p:spPr>
        <p:txBody>
          <a:bodyPr/>
          <a:lstStyle/>
          <a:p>
            <a:pPr algn="ctr"/>
            <a:r>
              <a:rPr lang="de-DE" sz="2600" dirty="0"/>
              <a:t>Simple E-mail &amp; Activity Handling in Dynamics 365 &amp; Power Apps</a:t>
            </a:r>
          </a:p>
          <a:p>
            <a:pPr algn="ctr"/>
            <a:r>
              <a:rPr lang="de-DE" sz="2000" dirty="0"/>
              <a:t>Get an Outlook look &amp; feel experience when dealing with activities in Dynamics 365</a:t>
            </a:r>
          </a:p>
        </p:txBody>
      </p:sp>
      <p:pic>
        <p:nvPicPr>
          <p:cNvPr id="16" name="Grafik 15" descr="Freisprechanlage mit einfarbiger Füllung">
            <a:extLst>
              <a:ext uri="{FF2B5EF4-FFF2-40B4-BE49-F238E27FC236}">
                <a16:creationId xmlns:a16="http://schemas.microsoft.com/office/drawing/2014/main" id="{3A4F5964-B7AB-6E30-5744-88A0CFF09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8397" y="1440156"/>
            <a:ext cx="914400" cy="914400"/>
          </a:xfrm>
          <a:prstGeom prst="rect">
            <a:avLst/>
          </a:prstGeom>
        </p:spPr>
      </p:pic>
      <p:pic>
        <p:nvPicPr>
          <p:cNvPr id="19" name="Picture 27">
            <a:extLst>
              <a:ext uri="{FF2B5EF4-FFF2-40B4-BE49-F238E27FC236}">
                <a16:creationId xmlns:a16="http://schemas.microsoft.com/office/drawing/2014/main" id="{EEDCF8F2-3E88-B5D4-19CA-B98E236C9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022" y="1591900"/>
            <a:ext cx="613978" cy="613978"/>
          </a:xfrm>
          <a:prstGeom prst="rect">
            <a:avLst/>
          </a:prstGeom>
        </p:spPr>
      </p:pic>
      <p:sp>
        <p:nvSpPr>
          <p:cNvPr id="4" name="Rechteck 15">
            <a:extLst>
              <a:ext uri="{FF2B5EF4-FFF2-40B4-BE49-F238E27FC236}">
                <a16:creationId xmlns:a16="http://schemas.microsoft.com/office/drawing/2014/main" id="{DE349A0E-D1B8-4B72-A908-C0DB5C0E9E5F}"/>
              </a:ext>
            </a:extLst>
          </p:cNvPr>
          <p:cNvSpPr/>
          <p:nvPr/>
        </p:nvSpPr>
        <p:spPr>
          <a:xfrm>
            <a:off x="797344" y="1335958"/>
            <a:ext cx="4795072" cy="4186084"/>
          </a:xfrm>
          <a:prstGeom prst="rect">
            <a:avLst/>
          </a:prstGeom>
          <a:solidFill>
            <a:srgbClr val="0975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2000" b="1" dirty="0">
              <a:latin typeface="Candara" panose="020E0502030303020204" pitchFamily="34" charset="0"/>
            </a:endParaRPr>
          </a:p>
          <a:p>
            <a:pPr algn="ctr"/>
            <a:endParaRPr lang="de-DE" sz="2000" b="1" dirty="0">
              <a:latin typeface="Candara" panose="020E0502030303020204" pitchFamily="34" charset="0"/>
            </a:endParaRPr>
          </a:p>
          <a:p>
            <a:pPr algn="ctr"/>
            <a:endParaRPr lang="de-DE" sz="2000" b="1" dirty="0">
              <a:latin typeface="Candara" panose="020E0502030303020204" pitchFamily="34" charset="0"/>
            </a:endParaRPr>
          </a:p>
          <a:p>
            <a:pPr algn="ctr"/>
            <a:endParaRPr lang="de-DE" sz="2000" b="1" dirty="0">
              <a:latin typeface="Candara" panose="020E0502030303020204" pitchFamily="34" charset="0"/>
            </a:endParaRPr>
          </a:p>
          <a:p>
            <a:pPr algn="ctr"/>
            <a:r>
              <a:rPr lang="de-DE" sz="2000" b="1" dirty="0">
                <a:latin typeface="Segoe UI" panose="020B0502040204020203" pitchFamily="34" charset="0"/>
                <a:cs typeface="Segoe UI" panose="020B0502040204020203" pitchFamily="34" charset="0"/>
              </a:rPr>
              <a:t>ACTIVITY HANDLING</a:t>
            </a:r>
          </a:p>
          <a:p>
            <a:pPr algn="ct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360° view on </a:t>
            </a:r>
            <a:r>
              <a:rPr lang="en-US" b="1" dirty="0">
                <a:latin typeface="Segoe UI" panose="020B0502040204020203" pitchFamily="34" charset="0"/>
                <a:cs typeface="Segoe UI" panose="020B0502040204020203" pitchFamily="34" charset="0"/>
              </a:rPr>
              <a:t>all</a:t>
            </a:r>
            <a:r>
              <a:rPr lang="en-US" dirty="0">
                <a:latin typeface="Segoe UI" panose="020B0502040204020203" pitchFamily="34" charset="0"/>
                <a:cs typeface="Segoe UI" panose="020B0502040204020203" pitchFamily="34" charset="0"/>
              </a:rPr>
              <a:t> related activities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Outlook look &amp; feel with list &amp; preview pane</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Load on demand to ensure performance!</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Advanced search and filter capabilities</a:t>
            </a:r>
          </a:p>
          <a:p>
            <a:pPr marL="285750" indent="-285750">
              <a:buFont typeface="Arial" panose="020B0604020202020204" pitchFamily="34" charset="0"/>
              <a:buChar char="•"/>
            </a:pPr>
            <a:endParaRPr lang="en-US" sz="1400" dirty="0">
              <a:latin typeface="Candara" panose="020E0502030303020204" pitchFamily="34" charset="0"/>
            </a:endParaRPr>
          </a:p>
        </p:txBody>
      </p:sp>
      <p:sp>
        <p:nvSpPr>
          <p:cNvPr id="7" name="Rechteck 17">
            <a:extLst>
              <a:ext uri="{FF2B5EF4-FFF2-40B4-BE49-F238E27FC236}">
                <a16:creationId xmlns:a16="http://schemas.microsoft.com/office/drawing/2014/main" id="{3AA12EEA-FE31-B61F-CD5C-7E7CC0289D81}"/>
              </a:ext>
            </a:extLst>
          </p:cNvPr>
          <p:cNvSpPr/>
          <p:nvPr/>
        </p:nvSpPr>
        <p:spPr>
          <a:xfrm>
            <a:off x="6599583" y="1335958"/>
            <a:ext cx="4795073" cy="4186084"/>
          </a:xfrm>
          <a:prstGeom prst="rect">
            <a:avLst/>
          </a:prstGeom>
          <a:solidFill>
            <a:srgbClr val="0094C2">
              <a:alpha val="8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b="1" dirty="0">
              <a:latin typeface="Candara" panose="020E0502030303020204" pitchFamily="34" charset="0"/>
            </a:endParaRPr>
          </a:p>
          <a:p>
            <a:pPr algn="ctr"/>
            <a:r>
              <a:rPr lang="de-DE" b="1" dirty="0">
                <a:latin typeface="Candara"/>
              </a:rPr>
              <a:t>  </a:t>
            </a: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Candara" panose="020E0502030303020204" pitchFamily="34" charset="0"/>
            </a:endParaRPr>
          </a:p>
          <a:p>
            <a:pPr algn="ctr"/>
            <a:endParaRPr lang="de-DE" b="1" dirty="0">
              <a:latin typeface="Segoe UI" panose="020B0502040204020203" pitchFamily="34" charset="0"/>
              <a:cs typeface="Segoe UI" panose="020B0502040204020203" pitchFamily="34" charset="0"/>
            </a:endParaRPr>
          </a:p>
          <a:p>
            <a:pPr algn="ctr"/>
            <a:r>
              <a:rPr lang="de-DE" sz="2000" b="1" dirty="0">
                <a:latin typeface="Segoe UI" panose="020B0502040204020203" pitchFamily="34" charset="0"/>
                <a:cs typeface="Segoe UI" panose="020B0502040204020203" pitchFamily="34" charset="0"/>
              </a:rPr>
              <a:t>CUSTOMIZATION</a:t>
            </a:r>
          </a:p>
          <a:p>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Embed into any Dynamics form (Standard and custom entities)</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Fully customizable layout for previews</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Support for standard &amp; custom activities</a:t>
            </a:r>
          </a:p>
          <a:p>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Integration in social pane possible</a:t>
            </a:r>
          </a:p>
          <a:p>
            <a:pPr marL="285750" indent="-285750">
              <a:buFont typeface="Arial" panose="020B0604020202020204" pitchFamily="34" charset="0"/>
              <a:buChar char="•"/>
            </a:pPr>
            <a:endParaRPr lang="en-US" sz="1400" dirty="0">
              <a:latin typeface="Candara" panose="020E0502030303020204" pitchFamily="34" charset="0"/>
            </a:endParaRPr>
          </a:p>
          <a:p>
            <a:pPr marL="285750" indent="-285750">
              <a:buFont typeface="Arial" panose="020B0604020202020204" pitchFamily="34" charset="0"/>
              <a:buChar char="•"/>
            </a:pPr>
            <a:endParaRPr lang="en-US" sz="1400" dirty="0">
              <a:latin typeface="Candara" panose="020E0502030303020204" pitchFamily="34" charset="0"/>
            </a:endParaRPr>
          </a:p>
          <a:p>
            <a:pPr marL="285750" indent="-285750">
              <a:buFont typeface="Arial" panose="020B0604020202020204" pitchFamily="34" charset="0"/>
              <a:buChar char="•"/>
            </a:pPr>
            <a:endParaRPr lang="en-US" sz="1400" dirty="0">
              <a:latin typeface="Candara" panose="020E0502030303020204" pitchFamily="34" charset="0"/>
            </a:endParaRPr>
          </a:p>
          <a:p>
            <a:pPr marL="285750" indent="-285750">
              <a:buFont typeface="Arial" panose="020B0604020202020204" pitchFamily="34" charset="0"/>
              <a:buChar char="•"/>
            </a:pPr>
            <a:endParaRPr lang="en-US" sz="1400" dirty="0">
              <a:latin typeface="Candara" panose="020E0502030303020204" pitchFamily="34" charset="0"/>
            </a:endParaRPr>
          </a:p>
          <a:p>
            <a:pPr marL="285750" indent="-285750">
              <a:buFont typeface="Arial" panose="020B0604020202020204" pitchFamily="34" charset="0"/>
              <a:buChar char="•"/>
            </a:pPr>
            <a:endParaRPr lang="en-US" sz="1400" dirty="0">
              <a:latin typeface="Candara" panose="020E0502030303020204" pitchFamily="34" charset="0"/>
            </a:endParaRPr>
          </a:p>
          <a:p>
            <a:pPr marL="285750" indent="-285750">
              <a:buFont typeface="Arial" panose="020B0604020202020204" pitchFamily="34" charset="0"/>
              <a:buChar char="•"/>
            </a:pPr>
            <a:endParaRPr lang="en-US" sz="1400" dirty="0">
              <a:latin typeface="Candara" panose="020E0502030303020204" pitchFamily="34" charset="0"/>
            </a:endParaRPr>
          </a:p>
          <a:p>
            <a:pPr algn="ctr"/>
            <a:endParaRPr lang="de-DE" dirty="0">
              <a:latin typeface="Candara" panose="020E0502030303020204" pitchFamily="34" charset="0"/>
            </a:endParaRPr>
          </a:p>
        </p:txBody>
      </p:sp>
      <p:pic>
        <p:nvPicPr>
          <p:cNvPr id="9" name="Grafik 19">
            <a:extLst>
              <a:ext uri="{FF2B5EF4-FFF2-40B4-BE49-F238E27FC236}">
                <a16:creationId xmlns:a16="http://schemas.microsoft.com/office/drawing/2014/main" id="{57C3AC0E-49DE-6AD5-EB46-68AB407C5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8184" y="1335958"/>
            <a:ext cx="1293391" cy="1293391"/>
          </a:xfrm>
          <a:prstGeom prst="rect">
            <a:avLst/>
          </a:prstGeom>
        </p:spPr>
      </p:pic>
      <p:pic>
        <p:nvPicPr>
          <p:cNvPr id="11" name="Grafik 23">
            <a:extLst>
              <a:ext uri="{FF2B5EF4-FFF2-40B4-BE49-F238E27FC236}">
                <a16:creationId xmlns:a16="http://schemas.microsoft.com/office/drawing/2014/main" id="{14660E89-B01F-1014-5080-D25297D76A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6487" y="1335958"/>
            <a:ext cx="1343148" cy="1343148"/>
          </a:xfrm>
          <a:prstGeom prst="rect">
            <a:avLst/>
          </a:prstGeom>
        </p:spPr>
      </p:pic>
    </p:spTree>
    <p:extLst>
      <p:ext uri="{BB962C8B-B14F-4D97-AF65-F5344CB8AC3E}">
        <p14:creationId xmlns:p14="http://schemas.microsoft.com/office/powerpoint/2010/main" val="407334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EDDBB4DA-7261-4C0E-9F3C-C518D46259CD}"/>
              </a:ext>
            </a:extLst>
          </p:cNvPr>
          <p:cNvSpPr>
            <a:spLocks noGrp="1"/>
          </p:cNvSpPr>
          <p:nvPr>
            <p:ph sz="quarter" idx="20"/>
          </p:nvPr>
        </p:nvSpPr>
        <p:spPr>
          <a:xfrm>
            <a:off x="138453" y="215850"/>
            <a:ext cx="11782927" cy="545745"/>
          </a:xfrm>
        </p:spPr>
        <p:txBody>
          <a:bodyPr/>
          <a:lstStyle/>
          <a:p>
            <a:pPr algn="ctr"/>
            <a:r>
              <a:rPr lang="de-DE" dirty="0"/>
              <a:t>Key Features</a:t>
            </a:r>
          </a:p>
        </p:txBody>
      </p:sp>
      <p:sp>
        <p:nvSpPr>
          <p:cNvPr id="1027" name="TextBox 18">
            <a:extLst>
              <a:ext uri="{FF2B5EF4-FFF2-40B4-BE49-F238E27FC236}">
                <a16:creationId xmlns:a16="http://schemas.microsoft.com/office/drawing/2014/main" id="{CF5034C3-FD5F-34B9-98FE-6AA3A872E868}"/>
              </a:ext>
            </a:extLst>
          </p:cNvPr>
          <p:cNvSpPr txBox="1"/>
          <p:nvPr/>
        </p:nvSpPr>
        <p:spPr>
          <a:xfrm>
            <a:off x="8885814" y="5529753"/>
            <a:ext cx="2531692"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900" b="1" kern="0" dirty="0">
                <a:solidFill>
                  <a:srgbClr val="0077B3"/>
                </a:solidFill>
                <a:latin typeface="Segoe UI" panose="020B0502040204020203" pitchFamily="34" charset="0"/>
                <a:cs typeface="Segoe UI" panose="020B0502040204020203" pitchFamily="34" charset="0"/>
              </a:rPr>
              <a:t>And many more…</a:t>
            </a:r>
          </a:p>
        </p:txBody>
      </p:sp>
      <p:grpSp>
        <p:nvGrpSpPr>
          <p:cNvPr id="54" name="Group 53">
            <a:extLst>
              <a:ext uri="{FF2B5EF4-FFF2-40B4-BE49-F238E27FC236}">
                <a16:creationId xmlns:a16="http://schemas.microsoft.com/office/drawing/2014/main" id="{2559DE09-BF52-0793-73B6-4C007437D7D2}"/>
              </a:ext>
            </a:extLst>
          </p:cNvPr>
          <p:cNvGrpSpPr/>
          <p:nvPr/>
        </p:nvGrpSpPr>
        <p:grpSpPr>
          <a:xfrm>
            <a:off x="602137" y="1206361"/>
            <a:ext cx="10987726" cy="4662629"/>
            <a:chOff x="565117" y="1291819"/>
            <a:chExt cx="10987726" cy="4662629"/>
          </a:xfrm>
        </p:grpSpPr>
        <p:grpSp>
          <p:nvGrpSpPr>
            <p:cNvPr id="6" name="Group 5">
              <a:extLst>
                <a:ext uri="{FF2B5EF4-FFF2-40B4-BE49-F238E27FC236}">
                  <a16:creationId xmlns:a16="http://schemas.microsoft.com/office/drawing/2014/main" id="{CB7CB35E-D46A-D57F-1409-6AE64A760708}"/>
                </a:ext>
              </a:extLst>
            </p:cNvPr>
            <p:cNvGrpSpPr/>
            <p:nvPr/>
          </p:nvGrpSpPr>
          <p:grpSpPr>
            <a:xfrm>
              <a:off x="572655" y="1291819"/>
              <a:ext cx="3242953" cy="2504572"/>
              <a:chOff x="572655" y="1291819"/>
              <a:chExt cx="3242953" cy="2504572"/>
            </a:xfrm>
          </p:grpSpPr>
          <p:grpSp>
            <p:nvGrpSpPr>
              <p:cNvPr id="21" name="Group 20">
                <a:extLst>
                  <a:ext uri="{FF2B5EF4-FFF2-40B4-BE49-F238E27FC236}">
                    <a16:creationId xmlns:a16="http://schemas.microsoft.com/office/drawing/2014/main" id="{7D5909BF-1846-5988-3BF1-AA5DDBE4C5DA}"/>
                  </a:ext>
                </a:extLst>
              </p:cNvPr>
              <p:cNvGrpSpPr/>
              <p:nvPr/>
            </p:nvGrpSpPr>
            <p:grpSpPr>
              <a:xfrm>
                <a:off x="572655" y="1394487"/>
                <a:ext cx="3242953" cy="2401904"/>
                <a:chOff x="572655" y="1172334"/>
                <a:chExt cx="3242953" cy="2401904"/>
              </a:xfrm>
            </p:grpSpPr>
            <p:sp>
              <p:nvSpPr>
                <p:cNvPr id="86" name="TextBox 26">
                  <a:extLst>
                    <a:ext uri="{FF2B5EF4-FFF2-40B4-BE49-F238E27FC236}">
                      <a16:creationId xmlns:a16="http://schemas.microsoft.com/office/drawing/2014/main" id="{9232C4FD-F4AE-C5FA-F6D2-FDE47AF867B4}"/>
                    </a:ext>
                  </a:extLst>
                </p:cNvPr>
                <p:cNvSpPr txBox="1"/>
                <p:nvPr/>
              </p:nvSpPr>
              <p:spPr>
                <a:xfrm>
                  <a:off x="572655" y="167692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800"/>
                    </a:spcAft>
                    <a:tabLst>
                      <a:tab pos="3248025" algn="l"/>
                    </a:tabLst>
                  </a:pPr>
                  <a:r>
                    <a:rPr lang="en-US" sz="1400" b="0" i="0" dirty="0">
                      <a:solidFill>
                        <a:srgbClr val="000000"/>
                      </a:solidFill>
                      <a:effectLst/>
                      <a:latin typeface="Segoe UI" panose="020B0502040204020203" pitchFamily="34" charset="0"/>
                    </a:rPr>
                    <a:t>See all your activities, e-Mails &amp; tasks at one glance in a 360° view, </a:t>
                  </a:r>
                  <a:r>
                    <a:rPr lang="en-US" sz="1400" dirty="0">
                      <a:solidFill>
                        <a:srgbClr val="000000"/>
                      </a:solidFill>
                      <a:latin typeface="Segoe UI" panose="020B0502040204020203" pitchFamily="34" charset="0"/>
                    </a:rPr>
                    <a:t>like</a:t>
                  </a:r>
                  <a:r>
                    <a:rPr lang="en-US" sz="1400" b="0" i="0" dirty="0">
                      <a:solidFill>
                        <a:srgbClr val="000000"/>
                      </a:solidFill>
                      <a:effectLst/>
                      <a:latin typeface="Segoe UI" panose="020B0502040204020203" pitchFamily="34" charset="0"/>
                    </a:rPr>
                    <a:t> what you already know from MS Outlook.</a:t>
                  </a: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7" name="TextBox 18">
                  <a:extLst>
                    <a:ext uri="{FF2B5EF4-FFF2-40B4-BE49-F238E27FC236}">
                      <a16:creationId xmlns:a16="http://schemas.microsoft.com/office/drawing/2014/main" id="{CA2AE71C-1F61-BF1B-29BD-57B3FB132831}"/>
                    </a:ext>
                  </a:extLst>
                </p:cNvPr>
                <p:cNvSpPr txBox="1"/>
                <p:nvPr/>
              </p:nvSpPr>
              <p:spPr>
                <a:xfrm>
                  <a:off x="1211454" y="1172334"/>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ACTIVITY &amp; E-MAIL PREVIEW</a:t>
                  </a:r>
                </a:p>
              </p:txBody>
            </p:sp>
          </p:grpSp>
          <p:pic>
            <p:nvPicPr>
              <p:cNvPr id="5" name="Picture 4" descr="Icon&#10;&#10;Description automatically generated">
                <a:extLst>
                  <a:ext uri="{FF2B5EF4-FFF2-40B4-BE49-F238E27FC236}">
                    <a16:creationId xmlns:a16="http://schemas.microsoft.com/office/drawing/2014/main" id="{01120A12-582A-F635-914A-4654A2828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67" y="1291819"/>
                <a:ext cx="676320" cy="676320"/>
              </a:xfrm>
              <a:prstGeom prst="rect">
                <a:avLst/>
              </a:prstGeom>
            </p:spPr>
          </p:pic>
        </p:grpSp>
        <p:grpSp>
          <p:nvGrpSpPr>
            <p:cNvPr id="13" name="Group 12">
              <a:extLst>
                <a:ext uri="{FF2B5EF4-FFF2-40B4-BE49-F238E27FC236}">
                  <a16:creationId xmlns:a16="http://schemas.microsoft.com/office/drawing/2014/main" id="{F5213F6A-54BD-AA4C-6BE7-8BDBD0680BBC}"/>
                </a:ext>
              </a:extLst>
            </p:cNvPr>
            <p:cNvGrpSpPr/>
            <p:nvPr/>
          </p:nvGrpSpPr>
          <p:grpSpPr>
            <a:xfrm>
              <a:off x="4391022" y="1317457"/>
              <a:ext cx="3242953" cy="2500626"/>
              <a:chOff x="4391022" y="1317457"/>
              <a:chExt cx="3242953" cy="2500626"/>
            </a:xfrm>
          </p:grpSpPr>
          <p:grpSp>
            <p:nvGrpSpPr>
              <p:cNvPr id="96" name="Group 95">
                <a:extLst>
                  <a:ext uri="{FF2B5EF4-FFF2-40B4-BE49-F238E27FC236}">
                    <a16:creationId xmlns:a16="http://schemas.microsoft.com/office/drawing/2014/main" id="{C19438CF-C878-404C-A086-05BD38646434}"/>
                  </a:ext>
                </a:extLst>
              </p:cNvPr>
              <p:cNvGrpSpPr/>
              <p:nvPr/>
            </p:nvGrpSpPr>
            <p:grpSpPr>
              <a:xfrm>
                <a:off x="4391022" y="1416668"/>
                <a:ext cx="3242953" cy="2401415"/>
                <a:chOff x="8427315" y="556137"/>
                <a:chExt cx="3242953" cy="2401415"/>
              </a:xfrm>
            </p:grpSpPr>
            <p:sp>
              <p:nvSpPr>
                <p:cNvPr id="80" name="TextBox 26">
                  <a:extLst>
                    <a:ext uri="{FF2B5EF4-FFF2-40B4-BE49-F238E27FC236}">
                      <a16:creationId xmlns:a16="http://schemas.microsoft.com/office/drawing/2014/main" id="{3EB98D01-C0E2-060A-1BB5-0D29B0020001}"/>
                    </a:ext>
                  </a:extLst>
                </p:cNvPr>
                <p:cNvSpPr txBox="1"/>
                <p:nvPr/>
              </p:nvSpPr>
              <p:spPr>
                <a:xfrm>
                  <a:off x="8427315" y="1060234"/>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The view is fully customizable and can be tailored specifically to your requirements.</a:t>
                  </a:r>
                </a:p>
                <a:p>
                  <a:br>
                    <a:rPr lang="en-US" sz="1400" dirty="0"/>
                  </a:br>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2" name="TextBox 18">
                  <a:extLst>
                    <a:ext uri="{FF2B5EF4-FFF2-40B4-BE49-F238E27FC236}">
                      <a16:creationId xmlns:a16="http://schemas.microsoft.com/office/drawing/2014/main" id="{EA1B93EA-ED51-92D6-80FD-269A04235A99}"/>
                    </a:ext>
                  </a:extLst>
                </p:cNvPr>
                <p:cNvSpPr txBox="1"/>
                <p:nvPr/>
              </p:nvSpPr>
              <p:spPr>
                <a:xfrm>
                  <a:off x="9066114" y="556137"/>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CUSTOM ACTIVITIES</a:t>
                  </a:r>
                </a:p>
              </p:txBody>
            </p:sp>
          </p:grpSp>
          <p:pic>
            <p:nvPicPr>
              <p:cNvPr id="12" name="Picture 11" descr="Icon&#10;&#10;Description automatically generated">
                <a:extLst>
                  <a:ext uri="{FF2B5EF4-FFF2-40B4-BE49-F238E27FC236}">
                    <a16:creationId xmlns:a16="http://schemas.microsoft.com/office/drawing/2014/main" id="{9580D55C-E541-0045-E2B6-A9D3AAEB7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857" y="1317457"/>
                <a:ext cx="676321" cy="676321"/>
              </a:xfrm>
              <a:prstGeom prst="rect">
                <a:avLst/>
              </a:prstGeom>
            </p:spPr>
          </p:pic>
        </p:grpSp>
        <p:grpSp>
          <p:nvGrpSpPr>
            <p:cNvPr id="30" name="Group 29">
              <a:extLst>
                <a:ext uri="{FF2B5EF4-FFF2-40B4-BE49-F238E27FC236}">
                  <a16:creationId xmlns:a16="http://schemas.microsoft.com/office/drawing/2014/main" id="{56B08AE5-87F8-36CF-0BF6-9134E875616C}"/>
                </a:ext>
              </a:extLst>
            </p:cNvPr>
            <p:cNvGrpSpPr/>
            <p:nvPr/>
          </p:nvGrpSpPr>
          <p:grpSpPr>
            <a:xfrm>
              <a:off x="8209389" y="1391030"/>
              <a:ext cx="3242953" cy="2427053"/>
              <a:chOff x="8209389" y="1391030"/>
              <a:chExt cx="3242953" cy="2427053"/>
            </a:xfrm>
          </p:grpSpPr>
          <p:grpSp>
            <p:nvGrpSpPr>
              <p:cNvPr id="105" name="Group 104">
                <a:extLst>
                  <a:ext uri="{FF2B5EF4-FFF2-40B4-BE49-F238E27FC236}">
                    <a16:creationId xmlns:a16="http://schemas.microsoft.com/office/drawing/2014/main" id="{111F57A3-14E0-589B-6D51-3895BB5FF8C7}"/>
                  </a:ext>
                </a:extLst>
              </p:cNvPr>
              <p:cNvGrpSpPr/>
              <p:nvPr/>
            </p:nvGrpSpPr>
            <p:grpSpPr>
              <a:xfrm>
                <a:off x="8209389" y="1391030"/>
                <a:ext cx="3242953" cy="2427053"/>
                <a:chOff x="8336945" y="1323525"/>
                <a:chExt cx="3242953" cy="2427053"/>
              </a:xfrm>
            </p:grpSpPr>
            <p:sp>
              <p:nvSpPr>
                <p:cNvPr id="99" name="TextBox 26">
                  <a:extLst>
                    <a:ext uri="{FF2B5EF4-FFF2-40B4-BE49-F238E27FC236}">
                      <a16:creationId xmlns:a16="http://schemas.microsoft.com/office/drawing/2014/main" id="{14CD6099-38B5-F436-776D-723692DD79DA}"/>
                    </a:ext>
                  </a:extLst>
                </p:cNvPr>
                <p:cNvSpPr txBox="1"/>
                <p:nvPr/>
              </p:nvSpPr>
              <p:spPr>
                <a:xfrm>
                  <a:off x="8336945" y="185326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The easy-to-use Form Designer gives you a vast array of options to configure each activity type's preview.</a:t>
                  </a:r>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00" name="TextBox 18">
                  <a:extLst>
                    <a:ext uri="{FF2B5EF4-FFF2-40B4-BE49-F238E27FC236}">
                      <a16:creationId xmlns:a16="http://schemas.microsoft.com/office/drawing/2014/main" id="{6BC662CC-4F0F-2F42-D1DE-9FBD68F36B06}"/>
                    </a:ext>
                  </a:extLst>
                </p:cNvPr>
                <p:cNvSpPr txBox="1"/>
                <p:nvPr/>
              </p:nvSpPr>
              <p:spPr>
                <a:xfrm>
                  <a:off x="9013370" y="1323525"/>
                  <a:ext cx="2531692"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FORM DESIGNER</a:t>
                  </a:r>
                </a:p>
              </p:txBody>
            </p:sp>
          </p:grpSp>
          <p:pic>
            <p:nvPicPr>
              <p:cNvPr id="22" name="Picture 21" descr="Icon&#10;&#10;Description automatically generated">
                <a:extLst>
                  <a:ext uri="{FF2B5EF4-FFF2-40B4-BE49-F238E27FC236}">
                    <a16:creationId xmlns:a16="http://schemas.microsoft.com/office/drawing/2014/main" id="{FE7F2487-8679-03BB-2624-3FABEE449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36885" y="1391030"/>
                <a:ext cx="548929" cy="548929"/>
              </a:xfrm>
              <a:prstGeom prst="rect">
                <a:avLst/>
              </a:prstGeom>
            </p:spPr>
          </p:pic>
        </p:grpSp>
        <p:grpSp>
          <p:nvGrpSpPr>
            <p:cNvPr id="53" name="Group 52">
              <a:extLst>
                <a:ext uri="{FF2B5EF4-FFF2-40B4-BE49-F238E27FC236}">
                  <a16:creationId xmlns:a16="http://schemas.microsoft.com/office/drawing/2014/main" id="{F2D6CB99-E193-9ABE-E61A-BA85FF055E82}"/>
                </a:ext>
              </a:extLst>
            </p:cNvPr>
            <p:cNvGrpSpPr/>
            <p:nvPr/>
          </p:nvGrpSpPr>
          <p:grpSpPr>
            <a:xfrm>
              <a:off x="565117" y="3382740"/>
              <a:ext cx="10987726" cy="2571708"/>
              <a:chOff x="565117" y="3382740"/>
              <a:chExt cx="10987726" cy="2571708"/>
            </a:xfrm>
          </p:grpSpPr>
          <p:grpSp>
            <p:nvGrpSpPr>
              <p:cNvPr id="31" name="Group 30">
                <a:extLst>
                  <a:ext uri="{FF2B5EF4-FFF2-40B4-BE49-F238E27FC236}">
                    <a16:creationId xmlns:a16="http://schemas.microsoft.com/office/drawing/2014/main" id="{6BB91D3C-34E3-C9DD-144F-D0220485C764}"/>
                  </a:ext>
                </a:extLst>
              </p:cNvPr>
              <p:cNvGrpSpPr/>
              <p:nvPr/>
            </p:nvGrpSpPr>
            <p:grpSpPr>
              <a:xfrm>
                <a:off x="565117" y="3454513"/>
                <a:ext cx="3242953" cy="2499935"/>
                <a:chOff x="565117" y="3454513"/>
                <a:chExt cx="3242953" cy="2499935"/>
              </a:xfrm>
            </p:grpSpPr>
            <p:grpSp>
              <p:nvGrpSpPr>
                <p:cNvPr id="37" name="Group 36">
                  <a:extLst>
                    <a:ext uri="{FF2B5EF4-FFF2-40B4-BE49-F238E27FC236}">
                      <a16:creationId xmlns:a16="http://schemas.microsoft.com/office/drawing/2014/main" id="{7E5A3479-0BEB-0EF7-345B-CD4D8EE76658}"/>
                    </a:ext>
                  </a:extLst>
                </p:cNvPr>
                <p:cNvGrpSpPr/>
                <p:nvPr/>
              </p:nvGrpSpPr>
              <p:grpSpPr>
                <a:xfrm>
                  <a:off x="565117" y="3517708"/>
                  <a:ext cx="3242953" cy="2436740"/>
                  <a:chOff x="565117" y="3552546"/>
                  <a:chExt cx="3242953" cy="2436740"/>
                </a:xfrm>
              </p:grpSpPr>
              <p:sp>
                <p:nvSpPr>
                  <p:cNvPr id="108" name="TextBox 26">
                    <a:extLst>
                      <a:ext uri="{FF2B5EF4-FFF2-40B4-BE49-F238E27FC236}">
                        <a16:creationId xmlns:a16="http://schemas.microsoft.com/office/drawing/2014/main" id="{843AE7BA-99F0-672C-9294-8300442E6A6D}"/>
                      </a:ext>
                    </a:extLst>
                  </p:cNvPr>
                  <p:cNvSpPr txBox="1"/>
                  <p:nvPr/>
                </p:nvSpPr>
                <p:spPr>
                  <a:xfrm>
                    <a:off x="565117" y="4091968"/>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Different options for searching and filtering like Quick Search, Content Search, or Data Range Search ensure that you will find exactly what you are looking for.</a:t>
                    </a:r>
                  </a:p>
                  <a:p>
                    <a:pPr algn="just"/>
                    <a:br>
                      <a:rPr lang="en-US" sz="1400" dirty="0"/>
                    </a:br>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09" name="TextBox 18">
                    <a:extLst>
                      <a:ext uri="{FF2B5EF4-FFF2-40B4-BE49-F238E27FC236}">
                        <a16:creationId xmlns:a16="http://schemas.microsoft.com/office/drawing/2014/main" id="{32C15FF3-128E-8A20-E2A4-913791769FD2}"/>
                      </a:ext>
                    </a:extLst>
                  </p:cNvPr>
                  <p:cNvSpPr txBox="1"/>
                  <p:nvPr/>
                </p:nvSpPr>
                <p:spPr>
                  <a:xfrm>
                    <a:off x="1203916" y="3552546"/>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SEARCH &amp; FILTER OPTIONS</a:t>
                    </a:r>
                  </a:p>
                </p:txBody>
              </p:sp>
            </p:grpSp>
            <p:pic>
              <p:nvPicPr>
                <p:cNvPr id="29" name="Picture 28" descr="Icon&#10;&#10;Description automatically generated">
                  <a:extLst>
                    <a:ext uri="{FF2B5EF4-FFF2-40B4-BE49-F238E27FC236}">
                      <a16:creationId xmlns:a16="http://schemas.microsoft.com/office/drawing/2014/main" id="{B9394F9F-0E5C-F013-77AC-EED62DFD46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376" y="3454513"/>
                  <a:ext cx="667411" cy="667411"/>
                </a:xfrm>
                <a:prstGeom prst="rect">
                  <a:avLst/>
                </a:prstGeom>
              </p:spPr>
            </p:pic>
          </p:grpSp>
          <p:grpSp>
            <p:nvGrpSpPr>
              <p:cNvPr id="44" name="Group 43">
                <a:extLst>
                  <a:ext uri="{FF2B5EF4-FFF2-40B4-BE49-F238E27FC236}">
                    <a16:creationId xmlns:a16="http://schemas.microsoft.com/office/drawing/2014/main" id="{453009E0-28F0-8D37-92F3-42A99F5F22B3}"/>
                  </a:ext>
                </a:extLst>
              </p:cNvPr>
              <p:cNvGrpSpPr/>
              <p:nvPr/>
            </p:nvGrpSpPr>
            <p:grpSpPr>
              <a:xfrm>
                <a:off x="4383484" y="3499662"/>
                <a:ext cx="3242953" cy="2454786"/>
                <a:chOff x="4383484" y="3499662"/>
                <a:chExt cx="3242953" cy="2454786"/>
              </a:xfrm>
            </p:grpSpPr>
            <p:grpSp>
              <p:nvGrpSpPr>
                <p:cNvPr id="124" name="Group 123">
                  <a:extLst>
                    <a:ext uri="{FF2B5EF4-FFF2-40B4-BE49-F238E27FC236}">
                      <a16:creationId xmlns:a16="http://schemas.microsoft.com/office/drawing/2014/main" id="{8151D7B9-224A-3581-8115-6A7D50DCF3E4}"/>
                    </a:ext>
                  </a:extLst>
                </p:cNvPr>
                <p:cNvGrpSpPr/>
                <p:nvPr/>
              </p:nvGrpSpPr>
              <p:grpSpPr>
                <a:xfrm>
                  <a:off x="4383484" y="3578671"/>
                  <a:ext cx="3242953" cy="2375777"/>
                  <a:chOff x="4484914" y="3792971"/>
                  <a:chExt cx="3242953" cy="2375777"/>
                </a:xfrm>
              </p:grpSpPr>
              <p:sp>
                <p:nvSpPr>
                  <p:cNvPr id="111" name="TextBox 26">
                    <a:extLst>
                      <a:ext uri="{FF2B5EF4-FFF2-40B4-BE49-F238E27FC236}">
                        <a16:creationId xmlns:a16="http://schemas.microsoft.com/office/drawing/2014/main" id="{0BB9056D-266F-2B57-E536-4C3BE7231567}"/>
                      </a:ext>
                    </a:extLst>
                  </p:cNvPr>
                  <p:cNvSpPr txBox="1"/>
                  <p:nvPr/>
                </p:nvSpPr>
                <p:spPr>
                  <a:xfrm>
                    <a:off x="4484914" y="427143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Activity Preview can simply be embedded into entity forms as a web resource. Standard, as well as custom entities, are supported.</a:t>
                    </a:r>
                  </a:p>
                  <a:p>
                    <a:br>
                      <a:rPr lang="en-US" sz="1400" dirty="0"/>
                    </a:br>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2" name="TextBox 18">
                    <a:extLst>
                      <a:ext uri="{FF2B5EF4-FFF2-40B4-BE49-F238E27FC236}">
                        <a16:creationId xmlns:a16="http://schemas.microsoft.com/office/drawing/2014/main" id="{574982E6-3FC4-A389-31AA-786EF34D9193}"/>
                      </a:ext>
                    </a:extLst>
                  </p:cNvPr>
                  <p:cNvSpPr txBox="1"/>
                  <p:nvPr/>
                </p:nvSpPr>
                <p:spPr>
                  <a:xfrm>
                    <a:off x="5123713" y="3792971"/>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EASY DEPLOYMENT</a:t>
                    </a:r>
                  </a:p>
                </p:txBody>
              </p:sp>
            </p:grpSp>
            <p:pic>
              <p:nvPicPr>
                <p:cNvPr id="43" name="Picture 42" descr="Icon&#10;&#10;Description automatically generated">
                  <a:extLst>
                    <a:ext uri="{FF2B5EF4-FFF2-40B4-BE49-F238E27FC236}">
                      <a16:creationId xmlns:a16="http://schemas.microsoft.com/office/drawing/2014/main" id="{5CDCC2C4-39C7-0592-668E-1588CE1DBC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7166" y="3499662"/>
                  <a:ext cx="636045" cy="636045"/>
                </a:xfrm>
                <a:prstGeom prst="rect">
                  <a:avLst/>
                </a:prstGeom>
              </p:spPr>
            </p:pic>
          </p:grpSp>
          <p:grpSp>
            <p:nvGrpSpPr>
              <p:cNvPr id="52" name="Group 51">
                <a:extLst>
                  <a:ext uri="{FF2B5EF4-FFF2-40B4-BE49-F238E27FC236}">
                    <a16:creationId xmlns:a16="http://schemas.microsoft.com/office/drawing/2014/main" id="{F49E2C89-119F-E1AE-8C8F-207AC8C7568D}"/>
                  </a:ext>
                </a:extLst>
              </p:cNvPr>
              <p:cNvGrpSpPr/>
              <p:nvPr/>
            </p:nvGrpSpPr>
            <p:grpSpPr>
              <a:xfrm>
                <a:off x="8201851" y="3382740"/>
                <a:ext cx="3350992" cy="2571708"/>
                <a:chOff x="8201851" y="3382740"/>
                <a:chExt cx="3350992" cy="2571708"/>
              </a:xfrm>
            </p:grpSpPr>
            <p:grpSp>
              <p:nvGrpSpPr>
                <p:cNvPr id="114" name="Group 113">
                  <a:extLst>
                    <a:ext uri="{FF2B5EF4-FFF2-40B4-BE49-F238E27FC236}">
                      <a16:creationId xmlns:a16="http://schemas.microsoft.com/office/drawing/2014/main" id="{F70DFEA7-85E3-7A3C-D8CA-D00F5988439C}"/>
                    </a:ext>
                  </a:extLst>
                </p:cNvPr>
                <p:cNvGrpSpPr/>
                <p:nvPr/>
              </p:nvGrpSpPr>
              <p:grpSpPr>
                <a:xfrm>
                  <a:off x="8201851" y="3517708"/>
                  <a:ext cx="3350992" cy="2436740"/>
                  <a:chOff x="8336945" y="1313838"/>
                  <a:chExt cx="3350992" cy="2436740"/>
                </a:xfrm>
              </p:grpSpPr>
              <p:sp>
                <p:nvSpPr>
                  <p:cNvPr id="115" name="TextBox 26">
                    <a:extLst>
                      <a:ext uri="{FF2B5EF4-FFF2-40B4-BE49-F238E27FC236}">
                        <a16:creationId xmlns:a16="http://schemas.microsoft.com/office/drawing/2014/main" id="{9961A001-24E0-6666-42D8-DC28FB9AEA63}"/>
                      </a:ext>
                    </a:extLst>
                  </p:cNvPr>
                  <p:cNvSpPr txBox="1"/>
                  <p:nvPr/>
                </p:nvSpPr>
                <p:spPr>
                  <a:xfrm>
                    <a:off x="8336945" y="185326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err="1">
                        <a:solidFill>
                          <a:srgbClr val="000000"/>
                        </a:solidFill>
                        <a:effectLst/>
                        <a:latin typeface="Segoe UI" panose="020B0502040204020203" pitchFamily="34" charset="0"/>
                      </a:rPr>
                      <a:t>ActivityTools</a:t>
                    </a:r>
                    <a:r>
                      <a:rPr lang="en-US" sz="1400" b="0" i="0" dirty="0">
                        <a:solidFill>
                          <a:srgbClr val="000000"/>
                        </a:solidFill>
                        <a:effectLst/>
                        <a:latin typeface="Segoe UI" panose="020B0502040204020203" pitchFamily="34" charset="0"/>
                      </a:rPr>
                      <a:t> only loads records and related data on-demand. This ensures faster loading times regardless of size and number of activities.</a:t>
                    </a:r>
                  </a:p>
                  <a:p>
                    <a:pPr algn="just" fontAlgn="base"/>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6" name="TextBox 18">
                    <a:extLst>
                      <a:ext uri="{FF2B5EF4-FFF2-40B4-BE49-F238E27FC236}">
                        <a16:creationId xmlns:a16="http://schemas.microsoft.com/office/drawing/2014/main" id="{AFF019A8-EAE0-CFF6-CD6F-273221AEECF6}"/>
                      </a:ext>
                    </a:extLst>
                  </p:cNvPr>
                  <p:cNvSpPr txBox="1"/>
                  <p:nvPr/>
                </p:nvSpPr>
                <p:spPr>
                  <a:xfrm>
                    <a:off x="9041411" y="1313838"/>
                    <a:ext cx="2646526"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PERFORMANCE OPTIMIZATION</a:t>
                    </a:r>
                  </a:p>
                </p:txBody>
              </p:sp>
            </p:grpSp>
            <p:pic>
              <p:nvPicPr>
                <p:cNvPr id="51" name="Graphic 50" descr="Continuous Improvement with solid fill">
                  <a:extLst>
                    <a:ext uri="{FF2B5EF4-FFF2-40B4-BE49-F238E27FC236}">
                      <a16:creationId xmlns:a16="http://schemas.microsoft.com/office/drawing/2014/main" id="{D4A49660-36E3-EAE5-05B2-C061EA919E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3071" y="3382740"/>
                  <a:ext cx="797428" cy="797428"/>
                </a:xfrm>
                <a:prstGeom prst="rect">
                  <a:avLst/>
                </a:prstGeom>
              </p:spPr>
            </p:pic>
          </p:grpSp>
        </p:grpSp>
      </p:grpSp>
    </p:spTree>
    <p:extLst>
      <p:ext uri="{BB962C8B-B14F-4D97-AF65-F5344CB8AC3E}">
        <p14:creationId xmlns:p14="http://schemas.microsoft.com/office/powerpoint/2010/main" val="119103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9EA7251E-82B7-5474-76CB-58B09FBE90B8}"/>
              </a:ext>
            </a:extLst>
          </p:cNvPr>
          <p:cNvSpPr>
            <a:spLocks noGrp="1"/>
          </p:cNvSpPr>
          <p:nvPr>
            <p:ph sz="quarter" idx="12"/>
          </p:nvPr>
        </p:nvSpPr>
        <p:spPr>
          <a:xfrm>
            <a:off x="85725" y="2524738"/>
            <a:ext cx="3743325" cy="3234172"/>
          </a:xfrm>
        </p:spPr>
        <p:txBody>
          <a:bodyPr/>
          <a:lstStyle/>
          <a:p>
            <a:pPr marL="0" indent="0">
              <a:buNone/>
            </a:pPr>
            <a:r>
              <a:rPr lang="de-DE" sz="1600" dirty="0">
                <a:latin typeface="Segoe UI Semibold" panose="020B0702040204020203" pitchFamily="34" charset="0"/>
                <a:cs typeface="Segoe UI Semibold" panose="020B0702040204020203" pitchFamily="34" charset="0"/>
              </a:rPr>
              <a:t>Visualization</a:t>
            </a:r>
            <a:br>
              <a:rPr lang="de-DE" sz="1600" dirty="0">
                <a:latin typeface="Segoe UI Semibold" panose="020B0702040204020203" pitchFamily="34" charset="0"/>
                <a:cs typeface="Segoe UI Semibold" panose="020B0702040204020203" pitchFamily="34" charset="0"/>
              </a:rPr>
            </a:br>
            <a:endParaRPr lang="de-DE"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US" sz="1600" dirty="0"/>
              <a:t>360° view of </a:t>
            </a:r>
            <a:r>
              <a:rPr lang="en-US" sz="1600" b="1" dirty="0"/>
              <a:t>all</a:t>
            </a:r>
            <a:r>
              <a:rPr lang="en-US" sz="1600" dirty="0"/>
              <a:t> related activities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Outlook-like access to activities with a minimum # of clicks</a:t>
            </a:r>
            <a:br>
              <a:rPr lang="en-US" sz="1600" dirty="0"/>
            </a:br>
            <a:endParaRPr lang="en-US" sz="1600" dirty="0"/>
          </a:p>
          <a:p>
            <a:pPr marL="285750" indent="-285750">
              <a:buFont typeface="Arial" panose="020B0604020202020204" pitchFamily="34" charset="0"/>
              <a:buChar char="•"/>
            </a:pPr>
            <a:r>
              <a:rPr lang="en-US" sz="1600" dirty="0"/>
              <a:t>High performance to handle large datasets</a:t>
            </a:r>
            <a:br>
              <a:rPr lang="en-US" sz="1600" dirty="0"/>
            </a:br>
            <a:endParaRPr lang="en-US" sz="1600" dirty="0"/>
          </a:p>
          <a:p>
            <a:pPr marL="285750" indent="-285750">
              <a:buFont typeface="Arial" panose="020B0604020202020204" pitchFamily="34" charset="0"/>
              <a:buChar char="•"/>
            </a:pPr>
            <a:r>
              <a:rPr lang="en-US" sz="1600" dirty="0"/>
              <a:t>Advanced search and filter capabilities</a:t>
            </a:r>
            <a:br>
              <a:rPr lang="en-US" sz="1600" dirty="0"/>
            </a:br>
            <a:endParaRPr lang="en-US" sz="1600" dirty="0"/>
          </a:p>
          <a:p>
            <a:pPr marL="285750" indent="-285750">
              <a:buFont typeface="Arial" panose="020B0604020202020204" pitchFamily="34" charset="0"/>
              <a:buChar char="•"/>
            </a:pPr>
            <a:r>
              <a:rPr lang="en-US" sz="1600" dirty="0"/>
              <a:t>Customizable content</a:t>
            </a:r>
            <a:endParaRPr lang="de-DE" sz="1600" dirty="0"/>
          </a:p>
        </p:txBody>
      </p:sp>
      <p:sp>
        <p:nvSpPr>
          <p:cNvPr id="3" name="Title 2">
            <a:extLst>
              <a:ext uri="{FF2B5EF4-FFF2-40B4-BE49-F238E27FC236}">
                <a16:creationId xmlns:a16="http://schemas.microsoft.com/office/drawing/2014/main" id="{3DCE2C2D-C56A-48EB-9963-094DE3F0D69E}"/>
              </a:ext>
            </a:extLst>
          </p:cNvPr>
          <p:cNvSpPr>
            <a:spLocks noGrp="1"/>
          </p:cNvSpPr>
          <p:nvPr>
            <p:ph type="title" idx="4294967295"/>
          </p:nvPr>
        </p:nvSpPr>
        <p:spPr>
          <a:xfrm>
            <a:off x="4264350" y="131763"/>
            <a:ext cx="7927649" cy="704850"/>
          </a:xfrm>
        </p:spPr>
        <p:txBody>
          <a:bodyPr>
            <a:noAutofit/>
          </a:bodyPr>
          <a:lstStyle/>
          <a:p>
            <a:pPr algn="ctr"/>
            <a:r>
              <a:rPr lang="en-US" sz="2600" dirty="0">
                <a:solidFill>
                  <a:schemeClr val="accent1"/>
                </a:solidFill>
                <a:latin typeface="Segoe UI Semibold" panose="020B0702040204020203" pitchFamily="34" charset="0"/>
                <a:cs typeface="Segoe UI Semibold" panose="020B0702040204020203" pitchFamily="34" charset="0"/>
              </a:rPr>
              <a:t>Outlook-like Activity Handling in Dynamics 365 &amp; PowerApps</a:t>
            </a:r>
            <a:endParaRPr lang="de-AT" sz="2600" dirty="0">
              <a:solidFill>
                <a:schemeClr val="accent1"/>
              </a:solidFill>
              <a:latin typeface="Segoe UI Semibold" panose="020B0702040204020203" pitchFamily="34" charset="0"/>
              <a:cs typeface="Segoe UI Semibold" panose="020B0702040204020203" pitchFamily="34" charset="0"/>
            </a:endParaRPr>
          </a:p>
        </p:txBody>
      </p:sp>
      <p:sp>
        <p:nvSpPr>
          <p:cNvPr id="33" name="Text Placeholder 11">
            <a:extLst>
              <a:ext uri="{FF2B5EF4-FFF2-40B4-BE49-F238E27FC236}">
                <a16:creationId xmlns:a16="http://schemas.microsoft.com/office/drawing/2014/main" id="{3CCEA489-3AF7-4308-8B77-65BDEE6D6049}"/>
              </a:ext>
            </a:extLst>
          </p:cNvPr>
          <p:cNvSpPr txBox="1">
            <a:spLocks/>
          </p:cNvSpPr>
          <p:nvPr/>
        </p:nvSpPr>
        <p:spPr>
          <a:xfrm>
            <a:off x="239348" y="765715"/>
            <a:ext cx="5066529" cy="1840230"/>
          </a:xfrm>
          <a:prstGeom prst="rect">
            <a:avLst/>
          </a:prstGeom>
          <a:ln>
            <a:noFill/>
            <a:prstDash val="sysDash"/>
          </a:ln>
        </p:spPr>
        <p:txBody>
          <a:bodyPr lIns="182880" tIns="182880" rIns="182880" bIns="18288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ct val="0"/>
              </a:spcBef>
            </a:pPr>
            <a:endParaRPr lang="en-US" sz="3200" dirty="0">
              <a:solidFill>
                <a:schemeClr val="accent2">
                  <a:lumMod val="75000"/>
                </a:schemeClr>
              </a:solidFill>
              <a:latin typeface="Segoe UI" panose="020B0502040204020203" pitchFamily="34" charset="0"/>
              <a:ea typeface="+mj-ea"/>
              <a:cs typeface="Segoe UI" panose="020B0502040204020203" pitchFamily="34" charset="0"/>
            </a:endParaRPr>
          </a:p>
        </p:txBody>
      </p:sp>
      <p:pic>
        <p:nvPicPr>
          <p:cNvPr id="20" name="Grafik 19">
            <a:extLst>
              <a:ext uri="{FF2B5EF4-FFF2-40B4-BE49-F238E27FC236}">
                <a16:creationId xmlns:a16="http://schemas.microsoft.com/office/drawing/2014/main" id="{A01EBF9F-048B-4F05-A9A1-218CF2994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494" y="1216943"/>
            <a:ext cx="1080000" cy="1080000"/>
          </a:xfrm>
          <a:prstGeom prst="rect">
            <a:avLst/>
          </a:prstGeom>
        </p:spPr>
      </p:pic>
      <p:pic>
        <p:nvPicPr>
          <p:cNvPr id="15" name="Grafik 14">
            <a:extLst>
              <a:ext uri="{FF2B5EF4-FFF2-40B4-BE49-F238E27FC236}">
                <a16:creationId xmlns:a16="http://schemas.microsoft.com/office/drawing/2014/main" id="{FD3F75F4-F19A-8139-A800-72B9FABEB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13" y="80768"/>
            <a:ext cx="2340000" cy="2340000"/>
          </a:xfrm>
          <a:prstGeom prst="rect">
            <a:avLst/>
          </a:prstGeom>
        </p:spPr>
      </p:pic>
      <p:pic>
        <p:nvPicPr>
          <p:cNvPr id="9" name="Grafik 8">
            <a:extLst>
              <a:ext uri="{FF2B5EF4-FFF2-40B4-BE49-F238E27FC236}">
                <a16:creationId xmlns:a16="http://schemas.microsoft.com/office/drawing/2014/main" id="{FFAD126A-8B40-D35B-FA47-B027023DFDD3}"/>
              </a:ext>
            </a:extLst>
          </p:cNvPr>
          <p:cNvPicPr>
            <a:picLocks noChangeAspect="1"/>
          </p:cNvPicPr>
          <p:nvPr/>
        </p:nvPicPr>
        <p:blipFill>
          <a:blip r:embed="rId5"/>
          <a:stretch>
            <a:fillRect/>
          </a:stretch>
        </p:blipFill>
        <p:spPr>
          <a:xfrm>
            <a:off x="4226554" y="1216943"/>
            <a:ext cx="7789752" cy="4625978"/>
          </a:xfrm>
          <a:prstGeom prst="rect">
            <a:avLst/>
          </a:prstGeom>
        </p:spPr>
      </p:pic>
      <p:sp>
        <p:nvSpPr>
          <p:cNvPr id="19" name="Right Brace 13">
            <a:extLst>
              <a:ext uri="{FF2B5EF4-FFF2-40B4-BE49-F238E27FC236}">
                <a16:creationId xmlns:a16="http://schemas.microsoft.com/office/drawing/2014/main" id="{189A295C-2DDF-EF19-73E8-3C74DFF1C777}"/>
              </a:ext>
            </a:extLst>
          </p:cNvPr>
          <p:cNvSpPr/>
          <p:nvPr/>
        </p:nvSpPr>
        <p:spPr>
          <a:xfrm rot="5400000">
            <a:off x="9572119" y="3672517"/>
            <a:ext cx="98844" cy="4493041"/>
          </a:xfrm>
          <a:prstGeom prst="rightBrace">
            <a:avLst>
              <a:gd name="adj1" fmla="val 8333"/>
              <a:gd name="adj2" fmla="val 49730"/>
            </a:avLst>
          </a:prstGeom>
          <a:solidFill>
            <a:srgbClr val="0094C2">
              <a:alpha val="80000"/>
            </a:srgbClr>
          </a:solidFill>
          <a:ln w="19050">
            <a:solidFill>
              <a:srgbClr val="0094C2"/>
            </a:solidFill>
            <a:headEnd type="non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de-AT" sz="1700">
              <a:solidFill>
                <a:schemeClr val="tx2"/>
              </a:solidFill>
              <a:latin typeface="Segoe UI" panose="020B0502040204020203" pitchFamily="34" charset="0"/>
              <a:cs typeface="Segoe UI" panose="020B0502040204020203" pitchFamily="34" charset="0"/>
            </a:endParaRPr>
          </a:p>
        </p:txBody>
      </p:sp>
      <p:sp>
        <p:nvSpPr>
          <p:cNvPr id="21" name="Right Brace 13">
            <a:extLst>
              <a:ext uri="{FF2B5EF4-FFF2-40B4-BE49-F238E27FC236}">
                <a16:creationId xmlns:a16="http://schemas.microsoft.com/office/drawing/2014/main" id="{94ACCF83-AAAC-F110-93F9-7BE0EACD35E6}"/>
              </a:ext>
            </a:extLst>
          </p:cNvPr>
          <p:cNvSpPr/>
          <p:nvPr/>
        </p:nvSpPr>
        <p:spPr>
          <a:xfrm rot="5400000">
            <a:off x="6290844" y="4935561"/>
            <a:ext cx="98843" cy="1966956"/>
          </a:xfrm>
          <a:prstGeom prst="rightBrace">
            <a:avLst>
              <a:gd name="adj1" fmla="val 8333"/>
              <a:gd name="adj2" fmla="val 49730"/>
            </a:avLst>
          </a:prstGeom>
          <a:solidFill>
            <a:srgbClr val="0077B3"/>
          </a:solidFill>
          <a:ln w="19050">
            <a:solidFill>
              <a:srgbClr val="0077B3"/>
            </a:solidFill>
            <a:headEnd type="non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de-AT" sz="1700">
              <a:solidFill>
                <a:schemeClr val="tx2"/>
              </a:solidFill>
              <a:latin typeface="Segoe UI" panose="020B0502040204020203" pitchFamily="34" charset="0"/>
              <a:cs typeface="Segoe UI" panose="020B0502040204020203" pitchFamily="34" charset="0"/>
            </a:endParaRPr>
          </a:p>
        </p:txBody>
      </p:sp>
      <p:sp>
        <p:nvSpPr>
          <p:cNvPr id="23" name="Textfeld 22">
            <a:extLst>
              <a:ext uri="{FF2B5EF4-FFF2-40B4-BE49-F238E27FC236}">
                <a16:creationId xmlns:a16="http://schemas.microsoft.com/office/drawing/2014/main" id="{DA58CC8B-77B3-16CB-1E5B-31970A6F7AF2}"/>
              </a:ext>
            </a:extLst>
          </p:cNvPr>
          <p:cNvSpPr txBox="1"/>
          <p:nvPr/>
        </p:nvSpPr>
        <p:spPr>
          <a:xfrm>
            <a:off x="5347262" y="6012745"/>
            <a:ext cx="2018233" cy="584775"/>
          </a:xfrm>
          <a:prstGeom prst="rect">
            <a:avLst/>
          </a:prstGeom>
          <a:solidFill>
            <a:srgbClr val="0077B3"/>
          </a:solidFill>
          <a:ln>
            <a:solidFill>
              <a:srgbClr val="0077B3"/>
            </a:solidFill>
          </a:ln>
        </p:spPr>
        <p:txBody>
          <a:bodyPr wrap="square" rtlCol="0">
            <a:spAutoFit/>
          </a:bodyPr>
          <a:lstStyle/>
          <a:p>
            <a:r>
              <a:rPr lang="de-DE" sz="1600" dirty="0">
                <a:solidFill>
                  <a:schemeClr val="bg1"/>
                </a:solidFill>
                <a:latin typeface="Segoe UI Semibold" panose="020B0702040204020203" pitchFamily="34" charset="0"/>
                <a:cs typeface="Segoe UI Semibold" panose="020B0702040204020203" pitchFamily="34" charset="0"/>
              </a:rPr>
              <a:t>List </a:t>
            </a:r>
            <a:r>
              <a:rPr lang="de-DE" sz="1600" dirty="0" err="1">
                <a:solidFill>
                  <a:schemeClr val="bg1"/>
                </a:solidFill>
                <a:latin typeface="Segoe UI Semibold" panose="020B0702040204020203" pitchFamily="34" charset="0"/>
                <a:cs typeface="Segoe UI Semibold" panose="020B0702040204020203" pitchFamily="34" charset="0"/>
              </a:rPr>
              <a:t>view</a:t>
            </a:r>
            <a:r>
              <a:rPr lang="de-DE" sz="1600" dirty="0">
                <a:solidFill>
                  <a:schemeClr val="bg1"/>
                </a:solidFill>
                <a:latin typeface="Segoe UI Semibold" panose="020B0702040204020203" pitchFamily="34" charset="0"/>
                <a:cs typeface="Segoe UI Semibold" panose="020B0702040204020203" pitchFamily="34" charset="0"/>
              </a:rPr>
              <a:t>: </a:t>
            </a:r>
            <a:r>
              <a:rPr lang="de-DE" sz="1600" dirty="0">
                <a:solidFill>
                  <a:schemeClr val="bg1"/>
                </a:solidFill>
                <a:latin typeface="Segoe UI" panose="020B0502040204020203" pitchFamily="34" charset="0"/>
                <a:cs typeface="Segoe UI" panose="020B0502040204020203" pitchFamily="34" charset="0"/>
              </a:rPr>
              <a:t>	Search 	</a:t>
            </a:r>
            <a:r>
              <a:rPr lang="de-DE" sz="1600" dirty="0" err="1">
                <a:solidFill>
                  <a:schemeClr val="bg1"/>
                </a:solidFill>
                <a:latin typeface="Segoe UI" panose="020B0502040204020203" pitchFamily="34" charset="0"/>
                <a:cs typeface="Segoe UI" panose="020B0502040204020203" pitchFamily="34" charset="0"/>
              </a:rPr>
              <a:t>Sort</a:t>
            </a:r>
            <a:endParaRPr lang="de-DE" sz="1600" dirty="0">
              <a:solidFill>
                <a:schemeClr val="bg1"/>
              </a:solidFill>
              <a:latin typeface="Segoe UI" panose="020B0502040204020203" pitchFamily="34" charset="0"/>
              <a:cs typeface="Segoe UI" panose="020B0502040204020203" pitchFamily="34" charset="0"/>
            </a:endParaRPr>
          </a:p>
        </p:txBody>
      </p:sp>
      <p:sp>
        <p:nvSpPr>
          <p:cNvPr id="25" name="Textfeld 24">
            <a:extLst>
              <a:ext uri="{FF2B5EF4-FFF2-40B4-BE49-F238E27FC236}">
                <a16:creationId xmlns:a16="http://schemas.microsoft.com/office/drawing/2014/main" id="{3D1A678D-B398-8B88-CDAC-0C8ADDB9DB3C}"/>
              </a:ext>
            </a:extLst>
          </p:cNvPr>
          <p:cNvSpPr txBox="1"/>
          <p:nvPr/>
        </p:nvSpPr>
        <p:spPr>
          <a:xfrm>
            <a:off x="7413120" y="6012745"/>
            <a:ext cx="4448685" cy="584775"/>
          </a:xfrm>
          <a:prstGeom prst="rect">
            <a:avLst/>
          </a:prstGeom>
          <a:solidFill>
            <a:srgbClr val="0094C2">
              <a:alpha val="80000"/>
            </a:srgbClr>
          </a:solidFill>
          <a:ln>
            <a:solidFill>
              <a:srgbClr val="0094C2"/>
            </a:solidFill>
          </a:ln>
        </p:spPr>
        <p:txBody>
          <a:bodyPr wrap="square" rtlCol="0">
            <a:spAutoFit/>
          </a:bodyPr>
          <a:lstStyle/>
          <a:p>
            <a:r>
              <a:rPr lang="de-DE" sz="1600" dirty="0">
                <a:solidFill>
                  <a:schemeClr val="bg1"/>
                </a:solidFill>
                <a:latin typeface="Segoe UI Semibold" panose="020B0702040204020203" pitchFamily="34" charset="0"/>
                <a:cs typeface="Segoe UI Semibold" panose="020B0702040204020203" pitchFamily="34" charset="0"/>
              </a:rPr>
              <a:t>Preview</a:t>
            </a:r>
            <a:r>
              <a:rPr lang="de-DE" sz="1600" dirty="0">
                <a:solidFill>
                  <a:schemeClr val="bg1"/>
                </a:solidFill>
                <a:latin typeface="Segoe UI" panose="020B0502040204020203" pitchFamily="34" charset="0"/>
                <a:cs typeface="Segoe UI" panose="020B0502040204020203" pitchFamily="34" charset="0"/>
              </a:rPr>
              <a:t>: 	Customizable content</a:t>
            </a:r>
            <a:br>
              <a:rPr lang="de-DE" sz="1600" dirty="0">
                <a:solidFill>
                  <a:schemeClr val="bg1"/>
                </a:solidFill>
                <a:latin typeface="Segoe UI" panose="020B0502040204020203" pitchFamily="34" charset="0"/>
                <a:cs typeface="Segoe UI" panose="020B0502040204020203" pitchFamily="34" charset="0"/>
              </a:rPr>
            </a:br>
            <a:r>
              <a:rPr lang="de-DE" sz="1600" dirty="0">
                <a:solidFill>
                  <a:schemeClr val="bg1"/>
                </a:solidFill>
                <a:latin typeface="Segoe UI" panose="020B0502040204020203" pitchFamily="34" charset="0"/>
                <a:cs typeface="Segoe UI" panose="020B0502040204020203" pitchFamily="34" charset="0"/>
              </a:rPr>
              <a:t>	Access to 	attachments</a:t>
            </a:r>
          </a:p>
        </p:txBody>
      </p:sp>
    </p:spTree>
    <p:extLst>
      <p:ext uri="{BB962C8B-B14F-4D97-AF65-F5344CB8AC3E}">
        <p14:creationId xmlns:p14="http://schemas.microsoft.com/office/powerpoint/2010/main" val="22703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A1AC281-DAC4-4D80-84F5-1BC83AF93155}"/>
              </a:ext>
            </a:extLst>
          </p:cNvPr>
          <p:cNvSpPr>
            <a:spLocks noGrp="1"/>
          </p:cNvSpPr>
          <p:nvPr>
            <p:ph sz="quarter" idx="11"/>
          </p:nvPr>
        </p:nvSpPr>
        <p:spPr>
          <a:xfrm>
            <a:off x="4167190" y="187036"/>
            <a:ext cx="7572374" cy="6507452"/>
          </a:xfrm>
        </p:spPr>
        <p:txBody>
          <a:bodyPr/>
          <a:lstStyle/>
          <a:p>
            <a:pPr marL="0" indent="0">
              <a:buNone/>
            </a:pPr>
            <a:r>
              <a:rPr lang="de-DE" dirty="0">
                <a:solidFill>
                  <a:srgbClr val="0077B3"/>
                </a:solidFill>
                <a:latin typeface="Segoe UI Semibold" panose="020B0702040204020203" pitchFamily="34" charset="0"/>
                <a:cs typeface="Segoe UI Semibold" panose="020B0702040204020203" pitchFamily="34" charset="0"/>
              </a:rPr>
              <a:t>Customer Statistics and Benchmarks</a:t>
            </a:r>
          </a:p>
          <a:p>
            <a:endParaRPr lang="de-DE" dirty="0">
              <a:solidFill>
                <a:srgbClr val="0094C2"/>
              </a:solidFill>
              <a:latin typeface="Segoe UI Semibold" panose="020B0702040204020203" pitchFamily="34" charset="0"/>
              <a:cs typeface="Segoe UI Semibold" panose="020B0702040204020203" pitchFamily="34" charset="0"/>
            </a:endParaRPr>
          </a:p>
        </p:txBody>
      </p:sp>
      <p:sp>
        <p:nvSpPr>
          <p:cNvPr id="3" name="Inhaltsplatzhalter 2">
            <a:extLst>
              <a:ext uri="{FF2B5EF4-FFF2-40B4-BE49-F238E27FC236}">
                <a16:creationId xmlns:a16="http://schemas.microsoft.com/office/drawing/2014/main" id="{9105BAA1-7FEF-47F0-936E-5343C48F902C}"/>
              </a:ext>
            </a:extLst>
          </p:cNvPr>
          <p:cNvSpPr>
            <a:spLocks noGrp="1"/>
          </p:cNvSpPr>
          <p:nvPr>
            <p:ph sz="quarter" idx="12"/>
          </p:nvPr>
        </p:nvSpPr>
        <p:spPr>
          <a:xfrm>
            <a:off x="72736" y="2605036"/>
            <a:ext cx="3834246" cy="3733080"/>
          </a:xfrm>
        </p:spPr>
        <p:txBody>
          <a:bodyPr/>
          <a:lstStyle/>
          <a:p>
            <a:pPr marL="0" indent="0">
              <a:buNone/>
            </a:pPr>
            <a:r>
              <a:rPr lang="en-US" sz="2200" b="1" dirty="0">
                <a:latin typeface="Segoe UI Semibold" panose="020B0702040204020203" pitchFamily="34" charset="0"/>
                <a:cs typeface="Segoe UI Semibold" panose="020B0702040204020203" pitchFamily="34" charset="0"/>
              </a:rPr>
              <a:t>Active customers: 	</a:t>
            </a:r>
            <a:r>
              <a:rPr lang="en-US" sz="2200" dirty="0">
                <a:latin typeface="Segoe UI" panose="020B0502040204020203" pitchFamily="34" charset="0"/>
                <a:cs typeface="Segoe UI" panose="020B0502040204020203" pitchFamily="34" charset="0"/>
              </a:rPr>
              <a:t>150+</a:t>
            </a:r>
            <a:br>
              <a:rPr lang="en-US" sz="2200" dirty="0">
                <a:latin typeface="Segoe UI" panose="020B0502040204020203" pitchFamily="34" charset="0"/>
                <a:cs typeface="Segoe UI" panose="020B0502040204020203" pitchFamily="34" charset="0"/>
              </a:rPr>
            </a:br>
            <a:endParaRPr lang="en-US" sz="2200" dirty="0">
              <a:latin typeface="Segoe UI" panose="020B0502040204020203" pitchFamily="34" charset="0"/>
              <a:cs typeface="Segoe UI" panose="020B0502040204020203" pitchFamily="34" charset="0"/>
            </a:endParaRPr>
          </a:p>
          <a:p>
            <a:pPr marL="0" indent="0">
              <a:buNone/>
            </a:pPr>
            <a:r>
              <a:rPr lang="en-US" sz="2200" b="1" dirty="0">
                <a:latin typeface="Segoe UI Semibold" panose="020B0702040204020203" pitchFamily="34" charset="0"/>
                <a:cs typeface="Segoe UI Semibold" panose="020B0702040204020203" pitchFamily="34" charset="0"/>
              </a:rPr>
              <a:t>SMB to Enterprise</a:t>
            </a:r>
            <a:br>
              <a:rPr lang="en-US" sz="2200" dirty="0">
                <a:latin typeface="Segoe UI" panose="020B0502040204020203" pitchFamily="34" charset="0"/>
                <a:cs typeface="Segoe UI" panose="020B0502040204020203" pitchFamily="34" charset="0"/>
              </a:rPr>
            </a:br>
            <a:endParaRPr lang="en-US" sz="2200" dirty="0">
              <a:latin typeface="Segoe UI" panose="020B0502040204020203" pitchFamily="34" charset="0"/>
              <a:cs typeface="Segoe UI" panose="020B0502040204020203" pitchFamily="34" charset="0"/>
            </a:endParaRPr>
          </a:p>
          <a:p>
            <a:pPr marL="0" indent="0">
              <a:buNone/>
            </a:pPr>
            <a:r>
              <a:rPr lang="en-US" sz="2200" b="1" dirty="0">
                <a:latin typeface="Segoe UI Semibold" panose="020B0702040204020203" pitchFamily="34" charset="0"/>
                <a:cs typeface="Segoe UI Semibold" panose="020B0702040204020203" pitchFamily="34" charset="0"/>
              </a:rPr>
              <a:t>Highest # of users: 	</a:t>
            </a:r>
            <a:r>
              <a:rPr lang="en-US" sz="2200" dirty="0"/>
              <a:t>2900</a:t>
            </a:r>
            <a:br>
              <a:rPr lang="en-US" sz="2200" dirty="0">
                <a:latin typeface="Segoe UI" panose="020B0502040204020203" pitchFamily="34" charset="0"/>
                <a:cs typeface="Segoe UI" panose="020B0502040204020203" pitchFamily="34" charset="0"/>
              </a:rPr>
            </a:br>
            <a:endParaRPr lang="en-US" sz="2200" dirty="0">
              <a:latin typeface="Segoe UI" panose="020B0502040204020203" pitchFamily="34" charset="0"/>
              <a:cs typeface="Segoe UI" panose="020B0502040204020203" pitchFamily="34" charset="0"/>
            </a:endParaRPr>
          </a:p>
          <a:p>
            <a:pPr marL="0" indent="0">
              <a:buNone/>
            </a:pPr>
            <a:endParaRPr lang="en-US" sz="2800" dirty="0">
              <a:latin typeface="Segoe UI" panose="020B0502040204020203" pitchFamily="34" charset="0"/>
              <a:cs typeface="Segoe UI" panose="020B0502040204020203" pitchFamily="34" charset="0"/>
            </a:endParaRPr>
          </a:p>
          <a:p>
            <a:endParaRPr lang="de-DE" dirty="0"/>
          </a:p>
        </p:txBody>
      </p:sp>
      <p:sp>
        <p:nvSpPr>
          <p:cNvPr id="9" name="Textfeld 8">
            <a:extLst>
              <a:ext uri="{FF2B5EF4-FFF2-40B4-BE49-F238E27FC236}">
                <a16:creationId xmlns:a16="http://schemas.microsoft.com/office/drawing/2014/main" id="{D69C166B-0337-46FD-8A7B-99B9AEAD93BC}"/>
              </a:ext>
            </a:extLst>
          </p:cNvPr>
          <p:cNvSpPr txBox="1"/>
          <p:nvPr/>
        </p:nvSpPr>
        <p:spPr>
          <a:xfrm>
            <a:off x="72736" y="5984173"/>
            <a:ext cx="6200774" cy="400110"/>
          </a:xfrm>
          <a:prstGeom prst="rect">
            <a:avLst/>
          </a:prstGeom>
          <a:noFill/>
        </p:spPr>
        <p:txBody>
          <a:bodyPr wrap="square">
            <a:spAutoFit/>
          </a:bodyPr>
          <a:lstStyle/>
          <a:p>
            <a:r>
              <a:rPr lang="de-DE" sz="2000" b="1" err="1">
                <a:solidFill>
                  <a:schemeClr val="bg1"/>
                </a:solidFill>
                <a:latin typeface="Segoe UI Semibold" panose="020B0702040204020203" pitchFamily="34" charset="0"/>
                <a:cs typeface="Segoe UI Semibold" panose="020B0702040204020203" pitchFamily="34" charset="0"/>
                <a:hlinkClick r:id="rId2">
                  <a:extLst>
                    <a:ext uri="{A12FA001-AC4F-418D-AE19-62706E023703}">
                      <ahyp:hlinkClr xmlns:ahyp="http://schemas.microsoft.com/office/drawing/2018/hyperlinkcolor" val="tx"/>
                    </a:ext>
                  </a:extLst>
                </a:hlinkClick>
              </a:rPr>
              <a:t>Success</a:t>
            </a:r>
            <a:r>
              <a:rPr lang="de-DE" sz="2000" b="1">
                <a:solidFill>
                  <a:schemeClr val="bg1"/>
                </a:solidFill>
                <a:latin typeface="Segoe UI Semibold" panose="020B0702040204020203" pitchFamily="34" charset="0"/>
                <a:cs typeface="Segoe UI Semibold" panose="020B0702040204020203" pitchFamily="34" charset="0"/>
                <a:hlinkClick r:id="rId2">
                  <a:extLst>
                    <a:ext uri="{A12FA001-AC4F-418D-AE19-62706E023703}">
                      <ahyp:hlinkClr xmlns:ahyp="http://schemas.microsoft.com/office/drawing/2018/hyperlinkcolor" val="tx"/>
                    </a:ext>
                  </a:extLst>
                </a:hlinkClick>
              </a:rPr>
              <a:t> Stories</a:t>
            </a:r>
            <a:endParaRPr lang="de-DE" sz="2000" b="1" dirty="0">
              <a:solidFill>
                <a:schemeClr val="bg1"/>
              </a:solidFill>
              <a:latin typeface="Segoe UI Semibold" panose="020B0702040204020203" pitchFamily="34" charset="0"/>
              <a:cs typeface="Segoe UI Semibold" panose="020B0702040204020203" pitchFamily="34" charset="0"/>
            </a:endParaRPr>
          </a:p>
        </p:txBody>
      </p:sp>
      <p:pic>
        <p:nvPicPr>
          <p:cNvPr id="13" name="Grafik 12">
            <a:extLst>
              <a:ext uri="{FF2B5EF4-FFF2-40B4-BE49-F238E27FC236}">
                <a16:creationId xmlns:a16="http://schemas.microsoft.com/office/drawing/2014/main" id="{AAFB62C0-EF71-41B1-9AFD-14B35A74F828}"/>
              </a:ext>
            </a:extLst>
          </p:cNvPr>
          <p:cNvPicPr>
            <a:picLocks noChangeAspect="1"/>
          </p:cNvPicPr>
          <p:nvPr/>
        </p:nvPicPr>
        <p:blipFill>
          <a:blip r:embed="rId3"/>
          <a:stretch>
            <a:fillRect/>
          </a:stretch>
        </p:blipFill>
        <p:spPr>
          <a:xfrm>
            <a:off x="364547" y="187036"/>
            <a:ext cx="3250623" cy="1915546"/>
          </a:xfrm>
          <a:prstGeom prst="rect">
            <a:avLst/>
          </a:prstGeom>
        </p:spPr>
      </p:pic>
      <p:pic>
        <p:nvPicPr>
          <p:cNvPr id="8" name="Grafik 7">
            <a:extLst>
              <a:ext uri="{FF2B5EF4-FFF2-40B4-BE49-F238E27FC236}">
                <a16:creationId xmlns:a16="http://schemas.microsoft.com/office/drawing/2014/main" id="{BB2FC77D-9D97-20B5-0174-6C8F0B7B952A}"/>
              </a:ext>
            </a:extLst>
          </p:cNvPr>
          <p:cNvPicPr>
            <a:picLocks noChangeAspect="1"/>
          </p:cNvPicPr>
          <p:nvPr/>
        </p:nvPicPr>
        <p:blipFill>
          <a:blip r:embed="rId4"/>
          <a:stretch>
            <a:fillRect/>
          </a:stretch>
        </p:blipFill>
        <p:spPr>
          <a:xfrm>
            <a:off x="4327965" y="1144809"/>
            <a:ext cx="7791299" cy="5389357"/>
          </a:xfrm>
          <a:prstGeom prst="rect">
            <a:avLst/>
          </a:prstGeom>
        </p:spPr>
      </p:pic>
    </p:spTree>
    <p:extLst>
      <p:ext uri="{BB962C8B-B14F-4D97-AF65-F5344CB8AC3E}">
        <p14:creationId xmlns:p14="http://schemas.microsoft.com/office/powerpoint/2010/main" val="249778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52AC30-D722-4CB6-A7D5-0399633BCC21}"/>
              </a:ext>
            </a:extLst>
          </p:cNvPr>
          <p:cNvSpPr>
            <a:spLocks noGrp="1"/>
          </p:cNvSpPr>
          <p:nvPr>
            <p:ph sz="quarter" idx="16"/>
          </p:nvPr>
        </p:nvSpPr>
        <p:spPr/>
        <p:txBody>
          <a:bodyPr/>
          <a:lstStyle/>
          <a:p>
            <a:pPr>
              <a:buClr>
                <a:schemeClr val="accent5"/>
              </a:buClr>
            </a:pPr>
            <a:endParaRPr lang="en-US" b="1" dirty="0"/>
          </a:p>
          <a:p>
            <a:pPr>
              <a:buClr>
                <a:schemeClr val="tx1"/>
              </a:buClr>
              <a:buFont typeface="Arial" panose="020B0604020202020204" pitchFamily="34" charset="0"/>
              <a:buChar char="•"/>
            </a:pPr>
            <a:r>
              <a:rPr lang="en-US" sz="2600" b="1" dirty="0"/>
              <a:t>Free Trials Available</a:t>
            </a:r>
            <a:r>
              <a:rPr lang="en-US" sz="2600" dirty="0"/>
              <a:t> for all Add-Ons</a:t>
            </a:r>
          </a:p>
          <a:p>
            <a:pPr>
              <a:buClr>
                <a:schemeClr val="tx1"/>
              </a:buClr>
              <a:buFont typeface="Arial" panose="020B0604020202020204" pitchFamily="34" charset="0"/>
              <a:buChar char="•"/>
            </a:pPr>
            <a:r>
              <a:rPr lang="en-US" sz="2600" dirty="0"/>
              <a:t>No functional limitations</a:t>
            </a:r>
          </a:p>
          <a:p>
            <a:pPr>
              <a:buClr>
                <a:schemeClr val="tx1"/>
              </a:buClr>
              <a:buFont typeface="Arial" panose="020B0604020202020204" pitchFamily="34" charset="0"/>
              <a:buChar char="•"/>
            </a:pPr>
            <a:r>
              <a:rPr lang="en-US" sz="2600" dirty="0"/>
              <a:t>Fully supported</a:t>
            </a:r>
          </a:p>
          <a:p>
            <a:pPr>
              <a:buClr>
                <a:schemeClr val="tx1"/>
              </a:buClr>
              <a:buFont typeface="Arial" panose="020B0604020202020204" pitchFamily="34" charset="0"/>
              <a:buChar char="•"/>
            </a:pPr>
            <a:r>
              <a:rPr lang="en-US" sz="2600" dirty="0"/>
              <a:t>~30 minutes to get started</a:t>
            </a:r>
          </a:p>
          <a:p>
            <a:endParaRPr lang="de-DE" dirty="0"/>
          </a:p>
        </p:txBody>
      </p:sp>
      <p:sp>
        <p:nvSpPr>
          <p:cNvPr id="3" name="Inhaltsplatzhalter 2">
            <a:extLst>
              <a:ext uri="{FF2B5EF4-FFF2-40B4-BE49-F238E27FC236}">
                <a16:creationId xmlns:a16="http://schemas.microsoft.com/office/drawing/2014/main" id="{74807DB5-74C7-4EA7-9626-58888B7FC56F}"/>
              </a:ext>
            </a:extLst>
          </p:cNvPr>
          <p:cNvSpPr>
            <a:spLocks noGrp="1"/>
          </p:cNvSpPr>
          <p:nvPr>
            <p:ph sz="quarter" idx="20"/>
          </p:nvPr>
        </p:nvSpPr>
        <p:spPr/>
        <p:txBody>
          <a:bodyPr/>
          <a:lstStyle/>
          <a:p>
            <a:r>
              <a:rPr lang="de-DE" dirty="0"/>
              <a:t>Free Trial</a:t>
            </a:r>
          </a:p>
        </p:txBody>
      </p:sp>
      <p:pic>
        <p:nvPicPr>
          <p:cNvPr id="4" name="Grafik 24">
            <a:hlinkClick r:id="rId2"/>
            <a:extLst>
              <a:ext uri="{FF2B5EF4-FFF2-40B4-BE49-F238E27FC236}">
                <a16:creationId xmlns:a16="http://schemas.microsoft.com/office/drawing/2014/main" id="{345FDEFF-3D51-48E0-814D-A395FB241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074" y="4286360"/>
            <a:ext cx="3898546" cy="1178995"/>
          </a:xfrm>
          <a:prstGeom prst="rect">
            <a:avLst/>
          </a:prstGeom>
        </p:spPr>
      </p:pic>
      <p:pic>
        <p:nvPicPr>
          <p:cNvPr id="6" name="Grafik 5" descr="Ein Bild, das Text, Computer enthält.&#10;&#10;Automatisch generierte Beschreibung">
            <a:hlinkClick r:id="rId4"/>
            <a:extLst>
              <a:ext uri="{FF2B5EF4-FFF2-40B4-BE49-F238E27FC236}">
                <a16:creationId xmlns:a16="http://schemas.microsoft.com/office/drawing/2014/main" id="{56FD564C-AB89-416D-990E-73B5D22C1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9977" y="709945"/>
            <a:ext cx="4266282" cy="3576415"/>
          </a:xfrm>
          <a:prstGeom prst="rect">
            <a:avLst/>
          </a:prstGeom>
        </p:spPr>
      </p:pic>
    </p:spTree>
    <p:extLst>
      <p:ext uri="{BB962C8B-B14F-4D97-AF65-F5344CB8AC3E}">
        <p14:creationId xmlns:p14="http://schemas.microsoft.com/office/powerpoint/2010/main" val="1769629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5">
            <a:extLst>
              <a:ext uri="{FF2B5EF4-FFF2-40B4-BE49-F238E27FC236}">
                <a16:creationId xmlns:a16="http://schemas.microsoft.com/office/drawing/2014/main" id="{2BD2ABDB-E569-0C7D-8CFB-9D9C9CC1EFF0}"/>
              </a:ext>
            </a:extLst>
          </p:cNvPr>
          <p:cNvSpPr txBox="1">
            <a:spLocks/>
          </p:cNvSpPr>
          <p:nvPr/>
        </p:nvSpPr>
        <p:spPr>
          <a:xfrm>
            <a:off x="497378" y="326959"/>
            <a:ext cx="11197242" cy="5457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3200" b="0" i="0" u="none" strike="noStrike" kern="1200" cap="none" spc="0" normalizeH="0" baseline="0" noProof="0">
                <a:ln>
                  <a:noFill/>
                </a:ln>
                <a:solidFill>
                  <a:srgbClr val="0077B3"/>
                </a:solidFill>
                <a:effectLst/>
                <a:uLnTx/>
                <a:uFillTx/>
                <a:latin typeface="Segoe UI Semibold" panose="020B0702040204020203" pitchFamily="34" charset="0"/>
                <a:ea typeface="+mn-ea"/>
                <a:cs typeface="Segoe UI Semibold" panose="020B0702040204020203" pitchFamily="34" charset="0"/>
              </a:rPr>
              <a:t>Getting Started</a:t>
            </a:r>
            <a:endParaRPr kumimoji="0" lang="de-DE" sz="3200" b="0" i="0" u="none" strike="noStrike" kern="1200" cap="none" spc="0" normalizeH="0" baseline="0" noProof="0" dirty="0">
              <a:ln>
                <a:noFill/>
              </a:ln>
              <a:solidFill>
                <a:srgbClr val="0077B3"/>
              </a:solidFill>
              <a:effectLst/>
              <a:uLnTx/>
              <a:uFillTx/>
              <a:latin typeface="Segoe UI Semibold" panose="020B0702040204020203" pitchFamily="34" charset="0"/>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54ED8184-B025-EE8F-DAF7-B5BA58E9577C}"/>
              </a:ext>
            </a:extLst>
          </p:cNvPr>
          <p:cNvSpPr/>
          <p:nvPr/>
        </p:nvSpPr>
        <p:spPr>
          <a:xfrm>
            <a:off x="1555335" y="1243736"/>
            <a:ext cx="10571714" cy="4278094"/>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de-DE" sz="1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Download and Install </a:t>
            </a:r>
            <a:r>
              <a:rPr lang="de-DE" b="1" dirty="0">
                <a:solidFill>
                  <a:prstClr val="black"/>
                </a:solidFill>
                <a:latin typeface="Segoe UI Semibold" panose="020B0702040204020203" pitchFamily="34" charset="0"/>
                <a:cs typeface="Segoe UI Semibold" panose="020B0702040204020203" pitchFamily="34" charset="0"/>
              </a:rPr>
              <a:t>ActivityTools</a:t>
            </a:r>
            <a:br>
              <a:rPr kumimoji="0" lang="de-DE"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Download: </a:t>
            </a:r>
            <a:r>
              <a:rPr lang="en-US" sz="1800" dirty="0">
                <a:solidFill>
                  <a:srgbClr val="404040"/>
                </a:solidFill>
                <a:latin typeface="Segoe UI" panose="020B0502040204020203" pitchFamily="34" charset="0"/>
                <a:ea typeface="Segoe UI" panose="020B0502040204020203" pitchFamily="34" charset="0"/>
                <a:cs typeface="Segoe UI" panose="020B0502040204020203" pitchFamily="34" charset="0"/>
                <a:hlinkClick r:id="rId2"/>
              </a:rPr>
              <a:t>AppSource </a:t>
            </a:r>
            <a:b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Find AppSource installation steps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here</a:t>
            </a:r>
            <a:endPar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R="0" lvl="0" algn="l" defTabSz="457200" rtl="0" eaLnBrk="1" fontAlgn="auto" latinLnBrk="0" hangingPunct="1">
              <a:lnSpc>
                <a:spcPct val="100000"/>
              </a:lnSpc>
              <a:spcBef>
                <a:spcPts val="0"/>
              </a:spcBef>
              <a:spcAft>
                <a:spcPts val="0"/>
              </a:spcAft>
              <a:buClrTx/>
              <a:buSzTx/>
              <a:tabLst/>
              <a:defRPr/>
            </a:pPr>
            <a:r>
              <a:rPr lang="de-DE" dirty="0">
                <a:solidFill>
                  <a:prstClr val="black"/>
                </a:solidFill>
                <a:latin typeface="Segoe UI" panose="020B0502040204020203" pitchFamily="34" charset="0"/>
                <a:cs typeface="Segoe UI" panose="020B0502040204020203" pitchFamily="34" charset="0"/>
              </a:rPr>
              <a:t>Info: </a:t>
            </a:r>
            <a:r>
              <a:rPr lang="de-DE" dirty="0">
                <a:solidFill>
                  <a:prstClr val="black"/>
                </a:solidFill>
                <a:latin typeface="Segoe UI" panose="020B0502040204020203" pitchFamily="34" charset="0"/>
                <a:cs typeface="Segoe UI" panose="020B0502040204020203" pitchFamily="34" charset="0"/>
                <a:hlinkClick r:id="rId4"/>
              </a:rPr>
              <a:t>https://www.mscrm-addons.com/Products/ActivityTools</a:t>
            </a:r>
            <a:endParaRPr lang="de-DE" dirty="0">
              <a:solidFill>
                <a:prstClr val="black"/>
              </a:solidFill>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de-DE" sz="1800" b="1"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endParaRPr>
          </a:p>
          <a:p>
            <a:pPr marL="342000" marR="0" lvl="1" indent="0" algn="l" defTabSz="9144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That’s</a:t>
            </a:r>
            <a:r>
              <a:rPr kumimoji="0" lang="de-DE"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it! Our solution will run in trial mode for 14 days automatically</a:t>
            </a:r>
            <a:br>
              <a:rPr kumimoji="0" lang="de-DE"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you need an extension, simply contact your Partner Manager or our support team and ask for keys!</a:t>
            </a: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b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trials are fully supported. D</a:t>
            </a:r>
            <a:r>
              <a:rPr kumimoji="0" lang="en-US" sz="18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on’t</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hesitate to contact our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5"/>
              </a:rPr>
              <a:t>Support Team</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should you have any questions!</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Live-Chat (available 17 hours a day) </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E-mail to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hlinkClick r:id="rId6"/>
              </a:rPr>
              <a:t>support@mscrm-addons.com</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panose="020B0502040204020203" pitchFamily="34" charset="0"/>
              </a:rPr>
              <a:t>	</a:t>
            </a:r>
            <a:endParaRPr kumimoji="0" lang="en-US" sz="14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Semilight" panose="020B0402040204020203" pitchFamily="34" charset="0"/>
            </a:endParaRPr>
          </a:p>
        </p:txBody>
      </p:sp>
      <p:pic>
        <p:nvPicPr>
          <p:cNvPr id="15" name="Grafik 27">
            <a:extLst>
              <a:ext uri="{FF2B5EF4-FFF2-40B4-BE49-F238E27FC236}">
                <a16:creationId xmlns:a16="http://schemas.microsoft.com/office/drawing/2014/main" id="{B78171C8-D015-05B6-95C4-A8249D1CFC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135" y="3055592"/>
            <a:ext cx="1219200" cy="1219200"/>
          </a:xfrm>
          <a:prstGeom prst="rect">
            <a:avLst/>
          </a:prstGeom>
        </p:spPr>
      </p:pic>
      <p:sp>
        <p:nvSpPr>
          <p:cNvPr id="17" name="Textfeld 30">
            <a:extLst>
              <a:ext uri="{FF2B5EF4-FFF2-40B4-BE49-F238E27FC236}">
                <a16:creationId xmlns:a16="http://schemas.microsoft.com/office/drawing/2014/main" id="{AF774493-C53D-3A2F-5DAC-A3EF1F5A82EC}"/>
              </a:ext>
            </a:extLst>
          </p:cNvPr>
          <p:cNvSpPr txBox="1"/>
          <p:nvPr/>
        </p:nvSpPr>
        <p:spPr>
          <a:xfrm>
            <a:off x="517162" y="6485274"/>
            <a:ext cx="45956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Note: for On-Premise Deployments see: </a:t>
            </a:r>
            <a:r>
              <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hlinkClick r:id="rId8">
                  <a:extLst>
                    <a:ext uri="{A12FA001-AC4F-418D-AE19-62706E023703}">
                      <ahyp:hlinkClr xmlns:ahyp="http://schemas.microsoft.com/office/drawing/2018/hyperlinkcolor" val="tx"/>
                    </a:ext>
                  </a:extLst>
                </a:hlinkClick>
              </a:rPr>
              <a:t>Download Area</a:t>
            </a:r>
            <a:endPar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pic>
        <p:nvPicPr>
          <p:cNvPr id="2" name="Grafik 19">
            <a:extLst>
              <a:ext uri="{FF2B5EF4-FFF2-40B4-BE49-F238E27FC236}">
                <a16:creationId xmlns:a16="http://schemas.microsoft.com/office/drawing/2014/main" id="{26F4512F-0611-7869-D37D-03789D8915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068" y="1320302"/>
            <a:ext cx="720000" cy="720000"/>
          </a:xfrm>
          <a:prstGeom prst="rect">
            <a:avLst/>
          </a:prstGeom>
        </p:spPr>
      </p:pic>
    </p:spTree>
    <p:extLst>
      <p:ext uri="{BB962C8B-B14F-4D97-AF65-F5344CB8AC3E}">
        <p14:creationId xmlns:p14="http://schemas.microsoft.com/office/powerpoint/2010/main" val="145981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FD8DD8C0-EBCA-4F68-92BD-A37D092A8D96}"/>
              </a:ext>
            </a:extLst>
          </p:cNvPr>
          <p:cNvSpPr>
            <a:spLocks noGrp="1"/>
          </p:cNvSpPr>
          <p:nvPr>
            <p:ph sz="quarter" idx="20"/>
          </p:nvPr>
        </p:nvSpPr>
        <p:spPr/>
        <p:txBody>
          <a:bodyPr/>
          <a:lstStyle/>
          <a:p>
            <a:pPr>
              <a:spcBef>
                <a:spcPts val="0"/>
              </a:spcBef>
            </a:pPr>
            <a:r>
              <a:rPr lang="de-AT" dirty="0">
                <a:solidFill>
                  <a:schemeClr val="tx2"/>
                </a:solidFill>
                <a:latin typeface="Segoe UI" panose="020B0502040204020203" pitchFamily="34" charset="0"/>
                <a:cs typeface="Segoe UI" panose="020B0502040204020203" pitchFamily="34" charset="0"/>
              </a:rPr>
              <a:t>Pricing EUR</a:t>
            </a:r>
            <a:endParaRPr lang="de-DE" sz="2600" dirty="0">
              <a:solidFill>
                <a:schemeClr val="tx2"/>
              </a:solidFill>
              <a:latin typeface="Segoe UI" panose="020B0502040204020203" pitchFamily="34" charset="0"/>
              <a:cs typeface="Segoe UI" panose="020B0502040204020203" pitchFamily="34" charset="0"/>
            </a:endParaRPr>
          </a:p>
        </p:txBody>
      </p:sp>
      <p:sp>
        <p:nvSpPr>
          <p:cNvPr id="3" name="TextBox 6">
            <a:extLst>
              <a:ext uri="{FF2B5EF4-FFF2-40B4-BE49-F238E27FC236}">
                <a16:creationId xmlns:a16="http://schemas.microsoft.com/office/drawing/2014/main" id="{6E5E1105-5218-BB75-31ED-69DC91E616C2}"/>
              </a:ext>
            </a:extLst>
          </p:cNvPr>
          <p:cNvSpPr txBox="1"/>
          <p:nvPr/>
        </p:nvSpPr>
        <p:spPr>
          <a:xfrm>
            <a:off x="497378" y="1376378"/>
            <a:ext cx="3413691" cy="523220"/>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License Model: </a:t>
            </a:r>
            <a:r>
              <a:rPr kumimoji="0" lang="de-DE"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Subscription</a:t>
            </a:r>
          </a:p>
          <a:p>
            <a:pPr marL="342900" indent="-342900" defTabSz="457200">
              <a:buFont typeface="Arial" panose="020B0604020202020204" pitchFamily="34" charset="0"/>
              <a:buChar char="•"/>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Support &amp; Maintenance is included</a:t>
            </a:r>
            <a:endParaRPr kumimoji="0" lang="de-DE"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21AFC4C4-F685-CBAB-4D48-7031444ADC2D}"/>
              </a:ext>
            </a:extLst>
          </p:cNvPr>
          <p:cNvGraphicFramePr>
            <a:graphicFrameLocks noGrp="1"/>
          </p:cNvGraphicFramePr>
          <p:nvPr>
            <p:extLst>
              <p:ext uri="{D42A27DB-BD31-4B8C-83A1-F6EECF244321}">
                <p14:modId xmlns:p14="http://schemas.microsoft.com/office/powerpoint/2010/main" val="1205765020"/>
              </p:ext>
            </p:extLst>
          </p:nvPr>
        </p:nvGraphicFramePr>
        <p:xfrm>
          <a:off x="497378" y="2242288"/>
          <a:ext cx="9344914" cy="1554480"/>
        </p:xfrm>
        <a:graphic>
          <a:graphicData uri="http://schemas.openxmlformats.org/drawingml/2006/table">
            <a:tbl>
              <a:tblPr firstRow="1" bandRow="1">
                <a:tableStyleId>{21E4AEA4-8DFA-4A89-87EB-49C32662AFE0}</a:tableStyleId>
              </a:tblPr>
              <a:tblGrid>
                <a:gridCol w="4209421">
                  <a:extLst>
                    <a:ext uri="{9D8B030D-6E8A-4147-A177-3AD203B41FA5}">
                      <a16:colId xmlns:a16="http://schemas.microsoft.com/office/drawing/2014/main" val="20000"/>
                    </a:ext>
                  </a:extLst>
                </a:gridCol>
                <a:gridCol w="2699698">
                  <a:extLst>
                    <a:ext uri="{9D8B030D-6E8A-4147-A177-3AD203B41FA5}">
                      <a16:colId xmlns:a16="http://schemas.microsoft.com/office/drawing/2014/main" val="20001"/>
                    </a:ext>
                  </a:extLst>
                </a:gridCol>
                <a:gridCol w="2435795">
                  <a:extLst>
                    <a:ext uri="{9D8B030D-6E8A-4147-A177-3AD203B41FA5}">
                      <a16:colId xmlns:a16="http://schemas.microsoft.com/office/drawing/2014/main" val="20002"/>
                    </a:ext>
                  </a:extLst>
                </a:gridCol>
              </a:tblGrid>
              <a:tr h="370840">
                <a:tc>
                  <a:txBody>
                    <a:bodyPr/>
                    <a:lstStyle/>
                    <a:p>
                      <a:r>
                        <a:rPr lang="de-DE" sz="1400" b="0" dirty="0">
                          <a:latin typeface="Segoe UI" panose="020B0502040204020203" pitchFamily="34" charset="0"/>
                          <a:cs typeface="Segoe UI" panose="020B0502040204020203" pitchFamily="34" charset="0"/>
                        </a:rPr>
                        <a:t>Component</a:t>
                      </a:r>
                    </a:p>
                  </a:txBody>
                  <a:tcPr/>
                </a:tc>
                <a:tc>
                  <a:txBody>
                    <a:bodyPr/>
                    <a:lstStyle/>
                    <a:p>
                      <a:pPr algn="ctr"/>
                      <a:r>
                        <a:rPr lang="de-DE" sz="1400" b="0" kern="1200" dirty="0">
                          <a:solidFill>
                            <a:schemeClr val="lt1"/>
                          </a:solidFill>
                          <a:latin typeface="Segoe UI" panose="020B0502040204020203" pitchFamily="34" charset="0"/>
                          <a:cs typeface="Segoe UI" panose="020B0502040204020203" pitchFamily="34" charset="0"/>
                        </a:rPr>
                        <a:t>Price /</a:t>
                      </a:r>
                      <a:r>
                        <a:rPr lang="de-DE" sz="1400" b="0" kern="1200" dirty="0" err="1">
                          <a:solidFill>
                            <a:schemeClr val="lt1"/>
                          </a:solidFill>
                          <a:latin typeface="Segoe UI" panose="020B0502040204020203" pitchFamily="34" charset="0"/>
                          <a:cs typeface="Segoe UI" panose="020B0502040204020203" pitchFamily="34" charset="0"/>
                        </a:rPr>
                        <a:t>license</a:t>
                      </a:r>
                      <a:r>
                        <a:rPr lang="de-DE" sz="1400" b="0" kern="1200" dirty="0">
                          <a:solidFill>
                            <a:schemeClr val="lt1"/>
                          </a:solidFill>
                          <a:latin typeface="Segoe UI" panose="020B0502040204020203" pitchFamily="34" charset="0"/>
                          <a:cs typeface="Segoe UI" panose="020B0502040204020203" pitchFamily="34" charset="0"/>
                        </a:rPr>
                        <a:t> </a:t>
                      </a:r>
                    </a:p>
                    <a:p>
                      <a:pPr algn="ctr"/>
                      <a:r>
                        <a:rPr lang="de-DE" sz="1400" b="0" kern="1200" dirty="0" err="1">
                          <a:solidFill>
                            <a:schemeClr val="lt1"/>
                          </a:solidFill>
                          <a:latin typeface="Segoe UI" panose="020B0502040204020203" pitchFamily="34" charset="0"/>
                          <a:cs typeface="Segoe UI" panose="020B0502040204020203" pitchFamily="34" charset="0"/>
                        </a:rPr>
                        <a:t>monthly</a:t>
                      </a:r>
                      <a:r>
                        <a:rPr lang="de-DE" sz="1400" b="0" kern="1200" dirty="0">
                          <a:solidFill>
                            <a:schemeClr val="lt1"/>
                          </a:solidFill>
                          <a:latin typeface="Segoe UI" panose="020B0502040204020203" pitchFamily="34" charset="0"/>
                          <a:cs typeface="Segoe UI" panose="020B0502040204020203" pitchFamily="34" charset="0"/>
                        </a:rPr>
                        <a:t> /</a:t>
                      </a:r>
                      <a:r>
                        <a:rPr lang="de-DE" sz="1400" b="0" kern="1200" dirty="0" err="1">
                          <a:solidFill>
                            <a:schemeClr val="lt1"/>
                          </a:solidFill>
                          <a:latin typeface="Segoe UI" panose="020B0502040204020203" pitchFamily="34" charset="0"/>
                          <a:cs typeface="Segoe UI" panose="020B0502040204020203" pitchFamily="34" charset="0"/>
                        </a:rPr>
                        <a:t>annually</a:t>
                      </a:r>
                      <a:endParaRPr lang="de-DE" sz="1400" b="0" kern="1200" dirty="0">
                        <a:solidFill>
                          <a:schemeClr val="lt1"/>
                        </a:solidFill>
                        <a:latin typeface="Segoe UI" panose="020B0502040204020203" pitchFamily="34" charset="0"/>
                        <a:ea typeface="+mn-ea"/>
                        <a:cs typeface="Segoe UI" panose="020B0502040204020203" pitchFamily="34" charset="0"/>
                      </a:endParaRPr>
                    </a:p>
                  </a:txBody>
                  <a:tcPr/>
                </a:tc>
                <a:tc>
                  <a:txBody>
                    <a:bodyPr/>
                    <a:lstStyle/>
                    <a:p>
                      <a:pPr algn="ctr"/>
                      <a:r>
                        <a:rPr lang="de-DE" sz="1400" b="0" dirty="0">
                          <a:latin typeface="Segoe UI" panose="020B0502040204020203" pitchFamily="34" charset="0"/>
                          <a:cs typeface="Segoe UI" panose="020B0502040204020203" pitchFamily="34" charset="0"/>
                        </a:rPr>
                        <a:t>Support &amp; Maintenance</a:t>
                      </a:r>
                    </a:p>
                  </a:txBody>
                  <a:tcPr/>
                </a:tc>
                <a:extLst>
                  <a:ext uri="{0D108BD9-81ED-4DB2-BD59-A6C34878D82A}">
                    <a16:rowId xmlns:a16="http://schemas.microsoft.com/office/drawing/2014/main" val="10000"/>
                  </a:ext>
                </a:extLst>
              </a:tr>
              <a:tr h="370840">
                <a:tc>
                  <a:txBody>
                    <a:bodyPr/>
                    <a:lstStyle/>
                    <a:p>
                      <a:r>
                        <a:rPr lang="de-DE" sz="1400" dirty="0">
                          <a:latin typeface="Segoe UI" panose="020B0502040204020203" pitchFamily="34" charset="0"/>
                          <a:cs typeface="Segoe UI" panose="020B0502040204020203" pitchFamily="34" charset="0"/>
                        </a:rPr>
                        <a:t>Per Site</a:t>
                      </a:r>
                      <a:br>
                        <a:rPr lang="de-DE" sz="1400" dirty="0">
                          <a:latin typeface="Segoe UI" panose="020B0502040204020203" pitchFamily="34" charset="0"/>
                          <a:cs typeface="Segoe UI" panose="020B0502040204020203" pitchFamily="34" charset="0"/>
                        </a:rPr>
                      </a:br>
                      <a:r>
                        <a:rPr lang="de-DE" sz="1400" dirty="0">
                          <a:latin typeface="Segoe UI" panose="020B0502040204020203" pitchFamily="34" charset="0"/>
                          <a:cs typeface="Segoe UI" panose="020B0502040204020203" pitchFamily="34" charset="0"/>
                        </a:rPr>
                        <a:t>(Must cover all active users)</a:t>
                      </a:r>
                    </a:p>
                  </a:txBody>
                  <a:tcPr anchor="ctr"/>
                </a:tc>
                <a:tc>
                  <a:txBody>
                    <a:bodyPr/>
                    <a:lstStyle/>
                    <a:p>
                      <a:pPr algn="r"/>
                      <a:r>
                        <a:rPr lang="de-DE" sz="1400" dirty="0">
                          <a:latin typeface="Segoe UI" panose="020B0502040204020203" pitchFamily="34" charset="0"/>
                          <a:cs typeface="Segoe UI" panose="020B0502040204020203" pitchFamily="34" charset="0"/>
                        </a:rPr>
                        <a:t>€ 2,50 / € 2,00</a:t>
                      </a:r>
                    </a:p>
                  </a:txBody>
                  <a:tcPr anchor="ctr"/>
                </a:tc>
                <a:tc>
                  <a:txBody>
                    <a:bodyPr/>
                    <a:lstStyle/>
                    <a:p>
                      <a:pPr algn="ctr"/>
                      <a:r>
                        <a:rPr lang="de-DE" sz="1400" dirty="0">
                          <a:latin typeface="Segoe UI" panose="020B0502040204020203" pitchFamily="34" charset="0"/>
                          <a:cs typeface="Segoe UI" panose="020B0502040204020203" pitchFamily="34" charset="0"/>
                        </a:rPr>
                        <a:t>Included</a:t>
                      </a:r>
                    </a:p>
                  </a:txBody>
                  <a:tcPr anchor="ctr"/>
                </a:tc>
                <a:extLst>
                  <a:ext uri="{0D108BD9-81ED-4DB2-BD59-A6C34878D82A}">
                    <a16:rowId xmlns:a16="http://schemas.microsoft.com/office/drawing/2014/main" val="10001"/>
                  </a:ext>
                </a:extLst>
              </a:tr>
              <a:tr h="370840">
                <a:tc>
                  <a:txBody>
                    <a:bodyPr/>
                    <a:lstStyle/>
                    <a:p>
                      <a:r>
                        <a:rPr lang="de-DE" sz="1400" dirty="0">
                          <a:latin typeface="Segoe UI" panose="020B0502040204020203" pitchFamily="34" charset="0"/>
                          <a:cs typeface="Segoe UI" panose="020B0502040204020203" pitchFamily="34" charset="0"/>
                        </a:rPr>
                        <a:t>Annual subscription</a:t>
                      </a:r>
                      <a:br>
                        <a:rPr lang="de-DE" sz="1400" dirty="0">
                          <a:latin typeface="Segoe UI" panose="020B0502040204020203" pitchFamily="34" charset="0"/>
                          <a:cs typeface="Segoe UI" panose="020B0502040204020203" pitchFamily="34" charset="0"/>
                        </a:rPr>
                      </a:br>
                      <a:r>
                        <a:rPr lang="de-DE" sz="1400" dirty="0">
                          <a:latin typeface="Segoe UI" panose="020B0502040204020203" pitchFamily="34" charset="0"/>
                          <a:cs typeface="Segoe UI" panose="020B0502040204020203" pitchFamily="34" charset="0"/>
                        </a:rPr>
                        <a:t>(Minimum of 10 </a:t>
                      </a:r>
                      <a:r>
                        <a:rPr lang="de-DE" sz="1400" kern="1200" dirty="0">
                          <a:solidFill>
                            <a:schemeClr val="dk1"/>
                          </a:solidFill>
                          <a:latin typeface="Segoe UI" panose="020B0502040204020203" pitchFamily="34" charset="0"/>
                          <a:cs typeface="Segoe UI" panose="020B0502040204020203" pitchFamily="34" charset="0"/>
                        </a:rPr>
                        <a:t>users</a:t>
                      </a:r>
                      <a:r>
                        <a:rPr lang="de-DE" sz="1400" dirty="0">
                          <a:latin typeface="Segoe UI" panose="020B0502040204020203" pitchFamily="34" charset="0"/>
                          <a:cs typeface="Segoe UI" panose="020B0502040204020203" pitchFamily="34" charset="0"/>
                        </a:rPr>
                        <a:t>)</a:t>
                      </a:r>
                    </a:p>
                  </a:txBody>
                  <a:tcPr anchor="ctr"/>
                </a:tc>
                <a:tc>
                  <a:txBody>
                    <a:bodyPr/>
                    <a:lstStyle/>
                    <a:p>
                      <a:pPr algn="r"/>
                      <a:r>
                        <a:rPr lang="de-DE" sz="1400" dirty="0">
                          <a:latin typeface="Segoe UI" panose="020B0502040204020203" pitchFamily="34" charset="0"/>
                          <a:cs typeface="Segoe UI" panose="020B0502040204020203" pitchFamily="34" charset="0"/>
                        </a:rPr>
                        <a:t>€ 5,00 / € 4,00</a:t>
                      </a:r>
                    </a:p>
                  </a:txBody>
                  <a:tcPr anchor="ctr"/>
                </a:tc>
                <a:tc>
                  <a:txBody>
                    <a:bodyPr/>
                    <a:lstStyle/>
                    <a:p>
                      <a:pPr algn="ctr"/>
                      <a:r>
                        <a:rPr lang="de-DE" sz="1400" dirty="0">
                          <a:latin typeface="Segoe UI" panose="020B0502040204020203" pitchFamily="34" charset="0"/>
                          <a:cs typeface="Segoe UI" panose="020B0502040204020203" pitchFamily="34" charset="0"/>
                        </a:rPr>
                        <a:t>Included</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136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5">
            <a:extLst>
              <a:ext uri="{FF2B5EF4-FFF2-40B4-BE49-F238E27FC236}">
                <a16:creationId xmlns:a16="http://schemas.microsoft.com/office/drawing/2014/main" id="{9FEB7B92-DC8B-50A1-036E-30AEAEA09403}"/>
              </a:ext>
            </a:extLst>
          </p:cNvPr>
          <p:cNvSpPr txBox="1">
            <a:spLocks/>
          </p:cNvSpPr>
          <p:nvPr/>
        </p:nvSpPr>
        <p:spPr>
          <a:xfrm>
            <a:off x="497378" y="326959"/>
            <a:ext cx="11197242" cy="5457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AT" dirty="0">
                <a:solidFill>
                  <a:schemeClr val="tx2"/>
                </a:solidFill>
                <a:latin typeface="Segoe UI" panose="020B0502040204020203" pitchFamily="34" charset="0"/>
                <a:cs typeface="Segoe UI" panose="020B0502040204020203" pitchFamily="34" charset="0"/>
              </a:rPr>
              <a:t>Pricing USD</a:t>
            </a:r>
            <a:endParaRPr lang="de-DE" sz="2600" dirty="0">
              <a:solidFill>
                <a:schemeClr val="tx2"/>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B6F06E0C-EB98-6496-B704-19247260FD95}"/>
              </a:ext>
            </a:extLst>
          </p:cNvPr>
          <p:cNvSpPr txBox="1"/>
          <p:nvPr/>
        </p:nvSpPr>
        <p:spPr>
          <a:xfrm>
            <a:off x="497378" y="1376378"/>
            <a:ext cx="3413691" cy="738664"/>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License Model: </a:t>
            </a:r>
            <a:r>
              <a:rPr kumimoji="0" lang="de-DE"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Subscription</a:t>
            </a:r>
          </a:p>
          <a:p>
            <a:pPr marL="342900" indent="-342900" defTabSz="457200">
              <a:buFont typeface="Arial" panose="020B0604020202020204" pitchFamily="34" charset="0"/>
              <a:buChar char="•"/>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Support &amp; Maintenance is included</a:t>
            </a: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B77B911B-832C-107D-B4A7-69EAE559CE1B}"/>
              </a:ext>
            </a:extLst>
          </p:cNvPr>
          <p:cNvGraphicFramePr>
            <a:graphicFrameLocks noGrp="1"/>
          </p:cNvGraphicFramePr>
          <p:nvPr/>
        </p:nvGraphicFramePr>
        <p:xfrm>
          <a:off x="497378" y="2242288"/>
          <a:ext cx="9344914" cy="1554480"/>
        </p:xfrm>
        <a:graphic>
          <a:graphicData uri="http://schemas.openxmlformats.org/drawingml/2006/table">
            <a:tbl>
              <a:tblPr firstRow="1" bandRow="1">
                <a:tableStyleId>{21E4AEA4-8DFA-4A89-87EB-49C32662AFE0}</a:tableStyleId>
              </a:tblPr>
              <a:tblGrid>
                <a:gridCol w="4209421">
                  <a:extLst>
                    <a:ext uri="{9D8B030D-6E8A-4147-A177-3AD203B41FA5}">
                      <a16:colId xmlns:a16="http://schemas.microsoft.com/office/drawing/2014/main" val="20000"/>
                    </a:ext>
                  </a:extLst>
                </a:gridCol>
                <a:gridCol w="2699698">
                  <a:extLst>
                    <a:ext uri="{9D8B030D-6E8A-4147-A177-3AD203B41FA5}">
                      <a16:colId xmlns:a16="http://schemas.microsoft.com/office/drawing/2014/main" val="20001"/>
                    </a:ext>
                  </a:extLst>
                </a:gridCol>
                <a:gridCol w="2435795">
                  <a:extLst>
                    <a:ext uri="{9D8B030D-6E8A-4147-A177-3AD203B41FA5}">
                      <a16:colId xmlns:a16="http://schemas.microsoft.com/office/drawing/2014/main" val="20002"/>
                    </a:ext>
                  </a:extLst>
                </a:gridCol>
              </a:tblGrid>
              <a:tr h="370840">
                <a:tc>
                  <a:txBody>
                    <a:bodyPr/>
                    <a:lstStyle/>
                    <a:p>
                      <a:r>
                        <a:rPr lang="de-DE" sz="1400" b="0" dirty="0">
                          <a:latin typeface="Segoe UI" panose="020B0502040204020203" pitchFamily="34" charset="0"/>
                          <a:cs typeface="Segoe UI" panose="020B0502040204020203" pitchFamily="34" charset="0"/>
                        </a:rPr>
                        <a:t>Component</a:t>
                      </a:r>
                    </a:p>
                  </a:txBody>
                  <a:tcPr/>
                </a:tc>
                <a:tc>
                  <a:txBody>
                    <a:bodyPr/>
                    <a:lstStyle/>
                    <a:p>
                      <a:pPr algn="ctr"/>
                      <a:r>
                        <a:rPr lang="de-DE" sz="1400" b="0" kern="1200" dirty="0">
                          <a:solidFill>
                            <a:schemeClr val="lt1"/>
                          </a:solidFill>
                          <a:latin typeface="Segoe UI" panose="020B0502040204020203" pitchFamily="34" charset="0"/>
                          <a:cs typeface="Segoe UI" panose="020B0502040204020203" pitchFamily="34" charset="0"/>
                        </a:rPr>
                        <a:t>Price /</a:t>
                      </a:r>
                      <a:r>
                        <a:rPr lang="de-DE" sz="1400" b="0" kern="1200" dirty="0" err="1">
                          <a:solidFill>
                            <a:schemeClr val="lt1"/>
                          </a:solidFill>
                          <a:latin typeface="Segoe UI" panose="020B0502040204020203" pitchFamily="34" charset="0"/>
                          <a:cs typeface="Segoe UI" panose="020B0502040204020203" pitchFamily="34" charset="0"/>
                        </a:rPr>
                        <a:t>license</a:t>
                      </a:r>
                      <a:r>
                        <a:rPr lang="de-DE" sz="1400" b="0" kern="1200" dirty="0">
                          <a:solidFill>
                            <a:schemeClr val="lt1"/>
                          </a:solidFill>
                          <a:latin typeface="Segoe UI" panose="020B0502040204020203" pitchFamily="34" charset="0"/>
                          <a:cs typeface="Segoe UI" panose="020B0502040204020203" pitchFamily="34" charset="0"/>
                        </a:rPr>
                        <a:t> </a:t>
                      </a:r>
                    </a:p>
                    <a:p>
                      <a:pPr algn="ctr"/>
                      <a:r>
                        <a:rPr lang="de-DE" sz="1400" b="0" kern="1200" dirty="0" err="1">
                          <a:solidFill>
                            <a:schemeClr val="lt1"/>
                          </a:solidFill>
                          <a:latin typeface="Segoe UI" panose="020B0502040204020203" pitchFamily="34" charset="0"/>
                          <a:cs typeface="Segoe UI" panose="020B0502040204020203" pitchFamily="34" charset="0"/>
                        </a:rPr>
                        <a:t>monthly</a:t>
                      </a:r>
                      <a:r>
                        <a:rPr lang="de-DE" sz="1400" b="0" kern="1200" dirty="0">
                          <a:solidFill>
                            <a:schemeClr val="lt1"/>
                          </a:solidFill>
                          <a:latin typeface="Segoe UI" panose="020B0502040204020203" pitchFamily="34" charset="0"/>
                          <a:cs typeface="Segoe UI" panose="020B0502040204020203" pitchFamily="34" charset="0"/>
                        </a:rPr>
                        <a:t> /</a:t>
                      </a:r>
                      <a:r>
                        <a:rPr lang="de-DE" sz="1400" b="0" kern="1200" dirty="0" err="1">
                          <a:solidFill>
                            <a:schemeClr val="lt1"/>
                          </a:solidFill>
                          <a:latin typeface="Segoe UI" panose="020B0502040204020203" pitchFamily="34" charset="0"/>
                          <a:cs typeface="Segoe UI" panose="020B0502040204020203" pitchFamily="34" charset="0"/>
                        </a:rPr>
                        <a:t>annually</a:t>
                      </a:r>
                      <a:endParaRPr lang="de-DE" sz="1400" b="0" kern="1200" dirty="0">
                        <a:solidFill>
                          <a:schemeClr val="lt1"/>
                        </a:solidFill>
                        <a:latin typeface="Segoe UI" panose="020B0502040204020203" pitchFamily="34" charset="0"/>
                        <a:ea typeface="+mn-ea"/>
                        <a:cs typeface="Segoe UI" panose="020B0502040204020203" pitchFamily="34" charset="0"/>
                      </a:endParaRPr>
                    </a:p>
                  </a:txBody>
                  <a:tcPr/>
                </a:tc>
                <a:tc>
                  <a:txBody>
                    <a:bodyPr/>
                    <a:lstStyle/>
                    <a:p>
                      <a:pPr algn="ctr"/>
                      <a:r>
                        <a:rPr lang="de-DE" sz="1400" b="0" dirty="0">
                          <a:latin typeface="Segoe UI" panose="020B0502040204020203" pitchFamily="34" charset="0"/>
                          <a:cs typeface="Segoe UI" panose="020B0502040204020203" pitchFamily="34" charset="0"/>
                        </a:rPr>
                        <a:t>Support &amp; Maintenance</a:t>
                      </a:r>
                    </a:p>
                  </a:txBody>
                  <a:tcPr/>
                </a:tc>
                <a:extLst>
                  <a:ext uri="{0D108BD9-81ED-4DB2-BD59-A6C34878D82A}">
                    <a16:rowId xmlns:a16="http://schemas.microsoft.com/office/drawing/2014/main" val="10000"/>
                  </a:ext>
                </a:extLst>
              </a:tr>
              <a:tr h="370840">
                <a:tc>
                  <a:txBody>
                    <a:bodyPr/>
                    <a:lstStyle/>
                    <a:p>
                      <a:r>
                        <a:rPr lang="de-DE" sz="1400" dirty="0">
                          <a:latin typeface="Segoe UI" panose="020B0502040204020203" pitchFamily="34" charset="0"/>
                          <a:cs typeface="Segoe UI" panose="020B0502040204020203" pitchFamily="34" charset="0"/>
                        </a:rPr>
                        <a:t>Per Site</a:t>
                      </a:r>
                      <a:br>
                        <a:rPr lang="de-DE" sz="1400" dirty="0">
                          <a:latin typeface="Segoe UI" panose="020B0502040204020203" pitchFamily="34" charset="0"/>
                          <a:cs typeface="Segoe UI" panose="020B0502040204020203" pitchFamily="34" charset="0"/>
                        </a:rPr>
                      </a:br>
                      <a:r>
                        <a:rPr lang="de-DE" sz="1400" dirty="0">
                          <a:latin typeface="Segoe UI" panose="020B0502040204020203" pitchFamily="34" charset="0"/>
                          <a:cs typeface="Segoe UI" panose="020B0502040204020203" pitchFamily="34" charset="0"/>
                        </a:rPr>
                        <a:t>(Must cover all active users)</a:t>
                      </a:r>
                    </a:p>
                  </a:txBody>
                  <a:tcPr anchor="ctr"/>
                </a:tc>
                <a:tc>
                  <a:txBody>
                    <a:bodyPr/>
                    <a:lstStyle/>
                    <a:p>
                      <a:pPr algn="r"/>
                      <a:r>
                        <a:rPr lang="de-DE" sz="1400" dirty="0">
                          <a:latin typeface="Segoe UI" panose="020B0502040204020203" pitchFamily="34" charset="0"/>
                          <a:cs typeface="Segoe UI" panose="020B0502040204020203" pitchFamily="34" charset="0"/>
                        </a:rPr>
                        <a:t>$ 3.00 / $ 2.50 </a:t>
                      </a:r>
                    </a:p>
                  </a:txBody>
                  <a:tcPr anchor="ctr"/>
                </a:tc>
                <a:tc>
                  <a:txBody>
                    <a:bodyPr/>
                    <a:lstStyle/>
                    <a:p>
                      <a:pPr algn="ctr"/>
                      <a:r>
                        <a:rPr lang="de-DE" sz="1400" dirty="0">
                          <a:latin typeface="Segoe UI" panose="020B0502040204020203" pitchFamily="34" charset="0"/>
                          <a:cs typeface="Segoe UI" panose="020B0502040204020203" pitchFamily="34" charset="0"/>
                        </a:rPr>
                        <a:t>Included</a:t>
                      </a:r>
                    </a:p>
                  </a:txBody>
                  <a:tcPr anchor="ctr"/>
                </a:tc>
                <a:extLst>
                  <a:ext uri="{0D108BD9-81ED-4DB2-BD59-A6C34878D82A}">
                    <a16:rowId xmlns:a16="http://schemas.microsoft.com/office/drawing/2014/main" val="10001"/>
                  </a:ext>
                </a:extLst>
              </a:tr>
              <a:tr h="370840">
                <a:tc>
                  <a:txBody>
                    <a:bodyPr/>
                    <a:lstStyle/>
                    <a:p>
                      <a:r>
                        <a:rPr lang="de-DE" sz="1400" dirty="0">
                          <a:latin typeface="Segoe UI" panose="020B0502040204020203" pitchFamily="34" charset="0"/>
                          <a:cs typeface="Segoe UI" panose="020B0502040204020203" pitchFamily="34" charset="0"/>
                        </a:rPr>
                        <a:t>Annual subscription</a:t>
                      </a:r>
                      <a:br>
                        <a:rPr lang="de-DE" sz="1400" dirty="0">
                          <a:latin typeface="Segoe UI" panose="020B0502040204020203" pitchFamily="34" charset="0"/>
                          <a:cs typeface="Segoe UI" panose="020B0502040204020203" pitchFamily="34" charset="0"/>
                        </a:rPr>
                      </a:br>
                      <a:r>
                        <a:rPr lang="de-DE" sz="1400" dirty="0">
                          <a:latin typeface="Segoe UI" panose="020B0502040204020203" pitchFamily="34" charset="0"/>
                          <a:cs typeface="Segoe UI" panose="020B0502040204020203" pitchFamily="34" charset="0"/>
                        </a:rPr>
                        <a:t>(Minimum of 10 </a:t>
                      </a:r>
                      <a:r>
                        <a:rPr lang="de-DE" sz="1400" kern="1200" dirty="0">
                          <a:solidFill>
                            <a:schemeClr val="dk1"/>
                          </a:solidFill>
                          <a:latin typeface="Segoe UI" panose="020B0502040204020203" pitchFamily="34" charset="0"/>
                          <a:cs typeface="Segoe UI" panose="020B0502040204020203" pitchFamily="34" charset="0"/>
                        </a:rPr>
                        <a:t>users</a:t>
                      </a:r>
                      <a:r>
                        <a:rPr lang="de-DE" sz="1400" dirty="0">
                          <a:latin typeface="Segoe UI" panose="020B0502040204020203" pitchFamily="34" charset="0"/>
                          <a:cs typeface="Segoe UI" panose="020B0502040204020203" pitchFamily="34" charset="0"/>
                        </a:rPr>
                        <a:t>)</a:t>
                      </a:r>
                    </a:p>
                  </a:txBody>
                  <a:tcPr anchor="ctr"/>
                </a:tc>
                <a:tc>
                  <a:txBody>
                    <a:bodyPr/>
                    <a:lstStyle/>
                    <a:p>
                      <a:pPr algn="r"/>
                      <a:r>
                        <a:rPr lang="de-DE" sz="1400" dirty="0">
                          <a:latin typeface="Segoe UI" panose="020B0502040204020203" pitchFamily="34" charset="0"/>
                          <a:cs typeface="Segoe UI" panose="020B0502040204020203" pitchFamily="34" charset="0"/>
                        </a:rPr>
                        <a:t>$ 6.00 / $ 5.00 </a:t>
                      </a:r>
                    </a:p>
                  </a:txBody>
                  <a:tcPr anchor="ctr"/>
                </a:tc>
                <a:tc>
                  <a:txBody>
                    <a:bodyPr/>
                    <a:lstStyle/>
                    <a:p>
                      <a:pPr algn="ctr"/>
                      <a:r>
                        <a:rPr lang="de-DE" sz="1400" dirty="0">
                          <a:latin typeface="Segoe UI" panose="020B0502040204020203" pitchFamily="34" charset="0"/>
                          <a:cs typeface="Segoe UI" panose="020B0502040204020203" pitchFamily="34" charset="0"/>
                        </a:rPr>
                        <a:t>Included</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2790645"/>
      </p:ext>
    </p:extLst>
  </p:cSld>
  <p:clrMapOvr>
    <a:masterClrMapping/>
  </p:clrMapOvr>
</p:sld>
</file>

<file path=ppt/theme/theme1.xml><?xml version="1.0" encoding="utf-8"?>
<a:theme xmlns:a="http://schemas.openxmlformats.org/drawingml/2006/main" name="Benutzerdefiniertes Design">
  <a:themeElements>
    <a:clrScheme name="mscrm-addons.com">
      <a:dk1>
        <a:sysClr val="windowText" lastClr="000000"/>
      </a:dk1>
      <a:lt1>
        <a:srgbClr val="FFFFFF"/>
      </a:lt1>
      <a:dk2>
        <a:srgbClr val="0077B3"/>
      </a:dk2>
      <a:lt2>
        <a:srgbClr val="D1E4EF"/>
      </a:lt2>
      <a:accent1>
        <a:srgbClr val="0077B3"/>
      </a:accent1>
      <a:accent2>
        <a:srgbClr val="4192BD"/>
      </a:accent2>
      <a:accent3>
        <a:srgbClr val="DF7C40"/>
      </a:accent3>
      <a:accent4>
        <a:srgbClr val="F2C144"/>
      </a:accent4>
      <a:accent5>
        <a:srgbClr val="408E47"/>
      </a:accent5>
      <a:accent6>
        <a:srgbClr val="62A39F"/>
      </a:accent6>
      <a:hlink>
        <a:srgbClr val="0077B3"/>
      </a:hlink>
      <a:folHlink>
        <a:srgbClr val="DF7C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0da3cc-0851-4bb5-85fe-3dded4b0862f" xsi:nil="true"/>
    <lcf76f155ced4ddcb4097134ff3c332f xmlns="8cc3e279-b726-4877-9d06-14d9664094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DE73262A43E0241A9D81A52D0E8C0E6" ma:contentTypeVersion="15" ma:contentTypeDescription="Ein neues Dokument erstellen." ma:contentTypeScope="" ma:versionID="dbc2a6a4de4c0afd993ef5173e9c8f70">
  <xsd:schema xmlns:xsd="http://www.w3.org/2001/XMLSchema" xmlns:xs="http://www.w3.org/2001/XMLSchema" xmlns:p="http://schemas.microsoft.com/office/2006/metadata/properties" xmlns:ns2="6e0da3cc-0851-4bb5-85fe-3dded4b0862f" xmlns:ns3="8cc3e279-b726-4877-9d06-14d966409464" targetNamespace="http://schemas.microsoft.com/office/2006/metadata/properties" ma:root="true" ma:fieldsID="472ef036ec2d0ca08afbbfe6156e2cbe" ns2:_="" ns3:_="">
    <xsd:import namespace="6e0da3cc-0851-4bb5-85fe-3dded4b0862f"/>
    <xsd:import namespace="8cc3e279-b726-4877-9d06-14d9664094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da3cc-0851-4bb5-85fe-3dded4b0862f"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077fe54a-6a39-46f5-b6e3-a7a9e8d11f0f}" ma:internalName="TaxCatchAll" ma:showField="CatchAllData" ma:web="6e0da3cc-0851-4bb5-85fe-3dded4b086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c3e279-b726-4877-9d06-14d9664094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84781584-078c-4514-b108-c496ff5c6ba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EA67AC-B75A-45DF-B5A2-796987FA880F}">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9e842928-bdfc-4170-bd63-81147f31fbf3"/>
    <ds:schemaRef ds:uri="http://www.w3.org/XML/1998/namespace"/>
    <ds:schemaRef ds:uri="http://schemas.openxmlformats.org/package/2006/metadata/core-properties"/>
    <ds:schemaRef ds:uri="d9861ba6-2afb-4d35-a6a9-b23abfcea1a5"/>
    <ds:schemaRef ds:uri="http://schemas.microsoft.com/office/2006/metadata/properties"/>
    <ds:schemaRef ds:uri="6e0da3cc-0851-4bb5-85fe-3dded4b0862f"/>
    <ds:schemaRef ds:uri="8cc3e279-b726-4877-9d06-14d966409464"/>
  </ds:schemaRefs>
</ds:datastoreItem>
</file>

<file path=customXml/itemProps2.xml><?xml version="1.0" encoding="utf-8"?>
<ds:datastoreItem xmlns:ds="http://schemas.openxmlformats.org/officeDocument/2006/customXml" ds:itemID="{D7AB310B-740C-4928-8EAF-C161E5B61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da3cc-0851-4bb5-85fe-3dded4b0862f"/>
    <ds:schemaRef ds:uri="8cc3e279-b726-4877-9d06-14d966409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C29D26-C868-4192-8D46-D2C9DDD605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363</TotalTime>
  <Words>849</Words>
  <Application>Microsoft Office PowerPoint</Application>
  <PresentationFormat>Widescreen</PresentationFormat>
  <Paragraphs>138</Paragraphs>
  <Slides>10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Candara</vt:lpstr>
      <vt:lpstr>Helvetica</vt:lpstr>
      <vt:lpstr>Segoe UI</vt:lpstr>
      <vt:lpstr>Segoe UI Semibold</vt:lpstr>
      <vt:lpstr>Symbol</vt:lpstr>
      <vt:lpstr>Wingdings</vt:lpstr>
      <vt:lpstr>Benutzerdefiniertes Design</vt:lpstr>
      <vt:lpstr>           ActivityTools for Microsoft Dynamics 365 &amp; Power Apps</vt:lpstr>
      <vt:lpstr>PowerPoint Presentation</vt:lpstr>
      <vt:lpstr>PowerPoint Presentation</vt:lpstr>
      <vt:lpstr>Outlook-like Activity Handling in Dynamics 365 &amp; PowerApps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Alexander Obruca</dc:creator>
  <cp:lastModifiedBy>Bianca Codospan</cp:lastModifiedBy>
  <cp:revision>11</cp:revision>
  <dcterms:created xsi:type="dcterms:W3CDTF">2022-03-23T06:29:33Z</dcterms:created>
  <dcterms:modified xsi:type="dcterms:W3CDTF">2023-02-09T11:39:58Z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0x010100DDE73262A43E0241A9D81A52D0E8C0E6</vt:lpwstr>
  </property>
</Properties>
</file>