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4"/>
  </p:sldMasterIdLst>
  <p:notesMasterIdLst>
    <p:notesMasterId r:id="rId23"/>
  </p:notesMasterIdLst>
  <p:sldIdLst>
    <p:sldId id="282" r:id="rId5"/>
    <p:sldId id="265" r:id="rId6"/>
    <p:sldId id="1866" r:id="rId7"/>
    <p:sldId id="1864" r:id="rId8"/>
    <p:sldId id="1867" r:id="rId9"/>
    <p:sldId id="1868" r:id="rId10"/>
    <p:sldId id="1869" r:id="rId11"/>
    <p:sldId id="1457" r:id="rId12"/>
    <p:sldId id="1458" r:id="rId13"/>
    <p:sldId id="273" r:id="rId14"/>
    <p:sldId id="274" r:id="rId15"/>
    <p:sldId id="1870" r:id="rId16"/>
    <p:sldId id="1871" r:id="rId17"/>
    <p:sldId id="1862" r:id="rId18"/>
    <p:sldId id="1872" r:id="rId19"/>
    <p:sldId id="1863" r:id="rId20"/>
    <p:sldId id="1873" r:id="rId21"/>
    <p:sldId id="259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703E37E9-7424-407C-B54A-486DBBFA9BF4}">
          <p14:sldIdLst>
            <p14:sldId id="282"/>
            <p14:sldId id="265"/>
            <p14:sldId id="1866"/>
            <p14:sldId id="1864"/>
            <p14:sldId id="1867"/>
            <p14:sldId id="1868"/>
            <p14:sldId id="1869"/>
            <p14:sldId id="1457"/>
            <p14:sldId id="1458"/>
            <p14:sldId id="273"/>
            <p14:sldId id="274"/>
            <p14:sldId id="1870"/>
            <p14:sldId id="1871"/>
            <p14:sldId id="1862"/>
            <p14:sldId id="1872"/>
            <p14:sldId id="1863"/>
            <p14:sldId id="1873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7CAC"/>
    <a:srgbClr val="0077B3"/>
    <a:srgbClr val="70AD47"/>
    <a:srgbClr val="FFFF00"/>
    <a:srgbClr val="0094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42F59D-34D8-4C2E-9BD1-691DCBD11089}" v="1" dt="2023-02-09T11:14:33.402"/>
    <p1510:client id="{72B6F838-1E15-46DB-8868-F5532332BAE2}" v="31" dt="2023-02-09T11:12:25.0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19" autoAdjust="0"/>
    <p:restoredTop sz="95097" autoAdjust="0"/>
  </p:normalViewPr>
  <p:slideViewPr>
    <p:cSldViewPr snapToGrid="0">
      <p:cViewPr varScale="1">
        <p:scale>
          <a:sx n="55" d="100"/>
          <a:sy n="55" d="100"/>
        </p:scale>
        <p:origin x="828" y="44"/>
      </p:cViewPr>
      <p:guideLst/>
    </p:cSldViewPr>
  </p:slideViewPr>
  <p:outlineViewPr>
    <p:cViewPr>
      <p:scale>
        <a:sx n="33" d="100"/>
        <a:sy n="33" d="100"/>
      </p:scale>
      <p:origin x="0" y="-63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anca Codospan" userId="8aed02910f06be16" providerId="LiveId" clId="{5842F59D-34D8-4C2E-9BD1-691DCBD11089}"/>
    <pc:docChg chg="modSld">
      <pc:chgData name="Bianca Codospan" userId="8aed02910f06be16" providerId="LiveId" clId="{5842F59D-34D8-4C2E-9BD1-691DCBD11089}" dt="2023-02-09T11:30:43.958" v="14" actId="20577"/>
      <pc:docMkLst>
        <pc:docMk/>
      </pc:docMkLst>
      <pc:sldChg chg="modSp mod">
        <pc:chgData name="Bianca Codospan" userId="8aed02910f06be16" providerId="LiveId" clId="{5842F59D-34D8-4C2E-9BD1-691DCBD11089}" dt="2023-02-09T11:30:43.958" v="14" actId="20577"/>
        <pc:sldMkLst>
          <pc:docMk/>
          <pc:sldMk cId="1459817744" sldId="1872"/>
        </pc:sldMkLst>
        <pc:spChg chg="mod">
          <ac:chgData name="Bianca Codospan" userId="8aed02910f06be16" providerId="LiveId" clId="{5842F59D-34D8-4C2E-9BD1-691DCBD11089}" dt="2023-02-09T11:30:43.958" v="14" actId="20577"/>
          <ac:spMkLst>
            <pc:docMk/>
            <pc:sldMk cId="1459817744" sldId="1872"/>
            <ac:spMk id="10" creationId="{54ED8184-B025-EE8F-DAF7-B5BA58E9577C}"/>
          </ac:spMkLst>
        </pc:spChg>
        <pc:spChg chg="mod">
          <ac:chgData name="Bianca Codospan" userId="8aed02910f06be16" providerId="LiveId" clId="{5842F59D-34D8-4C2E-9BD1-691DCBD11089}" dt="2023-02-09T11:14:48.365" v="4" actId="20577"/>
          <ac:spMkLst>
            <pc:docMk/>
            <pc:sldMk cId="1459817744" sldId="1872"/>
            <ac:spMk id="17" creationId="{AF774493-C53D-3A2F-5DAC-A3EF1F5A82E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31659-88C9-4A78-A9BF-664BF9FF69E1}" type="datetimeFigureOut">
              <a:rPr lang="de-DE" smtClean="0"/>
              <a:t>09.02.2023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4592C-C617-4D01-AA62-28706CEA482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9646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 </a:t>
            </a:r>
            <a:r>
              <a:rPr lang="de-DE" dirty="0" err="1"/>
              <a:t>lot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document</a:t>
            </a:r>
            <a:r>
              <a:rPr lang="de-DE" dirty="0"/>
              <a:t> s-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simple. – non </a:t>
            </a:r>
            <a:r>
              <a:rPr lang="de-DE" dirty="0" err="1"/>
              <a:t>manual</a:t>
            </a:r>
            <a:endParaRPr lang="de-DE" dirty="0"/>
          </a:p>
          <a:p>
            <a:r>
              <a:rPr lang="de-DE" dirty="0" err="1"/>
              <a:t>Donations</a:t>
            </a:r>
            <a:r>
              <a:rPr lang="de-DE" dirty="0"/>
              <a:t>, </a:t>
            </a:r>
            <a:r>
              <a:rPr lang="de-DE" dirty="0" err="1"/>
              <a:t>PowerApps</a:t>
            </a:r>
            <a:r>
              <a:rPr lang="de-DE" dirty="0"/>
              <a:t> Portal </a:t>
            </a:r>
            <a:r>
              <a:rPr lang="de-DE" dirty="0" err="1"/>
              <a:t>integrations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64592C-C617-4D01-AA62-28706CEA482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9148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 </a:t>
            </a:r>
            <a:r>
              <a:rPr lang="de-DE" dirty="0" err="1"/>
              <a:t>lot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document</a:t>
            </a:r>
            <a:r>
              <a:rPr lang="de-DE" dirty="0"/>
              <a:t> s-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simple. – non </a:t>
            </a:r>
            <a:r>
              <a:rPr lang="de-DE" dirty="0" err="1"/>
              <a:t>manual</a:t>
            </a:r>
            <a:endParaRPr lang="de-DE" dirty="0"/>
          </a:p>
          <a:p>
            <a:r>
              <a:rPr lang="de-DE" dirty="0" err="1"/>
              <a:t>Donations</a:t>
            </a:r>
            <a:r>
              <a:rPr lang="de-DE" dirty="0"/>
              <a:t>, </a:t>
            </a:r>
            <a:r>
              <a:rPr lang="de-DE" dirty="0" err="1"/>
              <a:t>PowerApps</a:t>
            </a:r>
            <a:r>
              <a:rPr lang="de-DE" dirty="0"/>
              <a:t> Portal </a:t>
            </a:r>
            <a:r>
              <a:rPr lang="de-DE" dirty="0" err="1"/>
              <a:t>integrations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64592C-C617-4D01-AA62-28706CEA482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2358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64592C-C617-4D01-AA62-28706CEA482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5227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 </a:t>
            </a:r>
            <a:r>
              <a:rPr lang="de-DE" dirty="0" err="1"/>
              <a:t>lot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document</a:t>
            </a:r>
            <a:r>
              <a:rPr lang="de-DE" dirty="0"/>
              <a:t> s-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simple. – non </a:t>
            </a:r>
            <a:r>
              <a:rPr lang="de-DE" dirty="0" err="1"/>
              <a:t>manual</a:t>
            </a:r>
            <a:endParaRPr lang="de-DE" dirty="0"/>
          </a:p>
          <a:p>
            <a:r>
              <a:rPr lang="de-DE" dirty="0" err="1"/>
              <a:t>Donations</a:t>
            </a:r>
            <a:r>
              <a:rPr lang="de-DE" dirty="0"/>
              <a:t>, </a:t>
            </a:r>
            <a:r>
              <a:rPr lang="de-DE" dirty="0" err="1"/>
              <a:t>PowerApps</a:t>
            </a:r>
            <a:r>
              <a:rPr lang="de-DE" dirty="0"/>
              <a:t> Portal </a:t>
            </a:r>
            <a:r>
              <a:rPr lang="de-DE" dirty="0" err="1"/>
              <a:t>integrations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64592C-C617-4D01-AA62-28706CEA482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5054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64592C-C617-4D01-AA62-28706CEA482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0803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58A93-0CF3-4D9F-961E-315570BEF14E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96649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958A93-0CF3-4D9F-961E-315570BEF14E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35046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64592C-C617-4D01-AA62-28706CEA482C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3436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AA3D7FC8-9008-4354-B9E2-D8FB44CF7FF5}"/>
              </a:ext>
            </a:extLst>
          </p:cNvPr>
          <p:cNvSpPr/>
          <p:nvPr userDrawn="1"/>
        </p:nvSpPr>
        <p:spPr>
          <a:xfrm>
            <a:off x="9227127" y="0"/>
            <a:ext cx="2964873" cy="6982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2EDFF0D1-8A64-4794-9149-E5491696AA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Cover </a:t>
            </a:r>
            <a:r>
              <a:rPr lang="de-DE" dirty="0" err="1"/>
              <a:t>Subtitle</a:t>
            </a:r>
            <a:endParaRPr lang="en-US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A1B9D11F-7844-4170-93AA-25AB84B6E2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de-DE" dirty="0"/>
              <a:t>Cover Title</a:t>
            </a:r>
            <a:endParaRPr lang="en-US" dirty="0"/>
          </a:p>
        </p:txBody>
      </p:sp>
      <p:pic>
        <p:nvPicPr>
          <p:cNvPr id="3" name="Picture 2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5CDDF294-A51E-3845-E14D-B441A54075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591" y="698269"/>
            <a:ext cx="3474089" cy="1257860"/>
          </a:xfrm>
          <a:prstGeom prst="rect">
            <a:avLst/>
          </a:prstGeom>
        </p:spPr>
      </p:pic>
      <p:pic>
        <p:nvPicPr>
          <p:cNvPr id="9" name="Grafik 4">
            <a:extLst>
              <a:ext uri="{FF2B5EF4-FFF2-40B4-BE49-F238E27FC236}">
                <a16:creationId xmlns:a16="http://schemas.microsoft.com/office/drawing/2014/main" id="{57BEDEAC-D900-10F3-2087-4AE8661774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46" y="698269"/>
            <a:ext cx="5658087" cy="125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521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10">
            <a:extLst>
              <a:ext uri="{FF2B5EF4-FFF2-40B4-BE49-F238E27FC236}">
                <a16:creationId xmlns:a16="http://schemas.microsoft.com/office/drawing/2014/main" id="{D97386D3-5CEB-45E9-8C3B-8E9482B0463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18249" y="1534219"/>
            <a:ext cx="5376371" cy="3922713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Font typeface="Symbol" panose="05050102010706020507" pitchFamily="18" charset="2"/>
              <a:buChar char="-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ymbol" panose="05050102010706020507" pitchFamily="18" charset="2"/>
              <a:buChar char="-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ymbol" panose="05050102010706020507" pitchFamily="18" charset="2"/>
              <a:buChar char="-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Font typeface="Symbol" panose="05050102010706020507" pitchFamily="18" charset="2"/>
              <a:buChar char="-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4" name="Inhaltsplatzhalter 10">
            <a:extLst>
              <a:ext uri="{FF2B5EF4-FFF2-40B4-BE49-F238E27FC236}">
                <a16:creationId xmlns:a16="http://schemas.microsoft.com/office/drawing/2014/main" id="{6368CF8F-7B71-40A0-B7F7-7DD59523220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97379" y="1534219"/>
            <a:ext cx="5376371" cy="3922713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Font typeface="Symbol" panose="05050102010706020507" pitchFamily="18" charset="2"/>
              <a:buChar char="-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ymbol" panose="05050102010706020507" pitchFamily="18" charset="2"/>
              <a:buChar char="-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ymbol" panose="05050102010706020507" pitchFamily="18" charset="2"/>
              <a:buChar char="-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Font typeface="Symbol" panose="05050102010706020507" pitchFamily="18" charset="2"/>
              <a:buChar char="-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5" name="Inhaltsplatzhalter 10">
            <a:extLst>
              <a:ext uri="{FF2B5EF4-FFF2-40B4-BE49-F238E27FC236}">
                <a16:creationId xmlns:a16="http://schemas.microsoft.com/office/drawing/2014/main" id="{BBEF5A6E-3AEC-480C-B705-6E08670EDB0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7379" y="5626776"/>
            <a:ext cx="11197242" cy="5457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en-US" dirty="0"/>
          </a:p>
        </p:txBody>
      </p:sp>
      <p:sp>
        <p:nvSpPr>
          <p:cNvPr id="5" name="Inhaltsplatzhalter 10">
            <a:extLst>
              <a:ext uri="{FF2B5EF4-FFF2-40B4-BE49-F238E27FC236}">
                <a16:creationId xmlns:a16="http://schemas.microsoft.com/office/drawing/2014/main" id="{CDCB094C-4D62-4D15-8047-FF978AA95A61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97378" y="326959"/>
            <a:ext cx="11197242" cy="5457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93063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CC972644-4F6A-4F7E-82CB-1042C5284410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97379" y="1467642"/>
            <a:ext cx="3584170" cy="3922713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Font typeface="Symbol" panose="05050102010706020507" pitchFamily="18" charset="2"/>
              <a:buChar char="-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ymbol" panose="05050102010706020507" pitchFamily="18" charset="2"/>
              <a:buChar char="-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7350" indent="-285750">
              <a:buFont typeface="Symbol" panose="05050102010706020507" pitchFamily="18" charset="2"/>
              <a:buChar char="-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Font typeface="Symbol" panose="05050102010706020507" pitchFamily="18" charset="2"/>
              <a:buChar char="-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2" name="Inhaltsplatzhalter 10">
            <a:extLst>
              <a:ext uri="{FF2B5EF4-FFF2-40B4-BE49-F238E27FC236}">
                <a16:creationId xmlns:a16="http://schemas.microsoft.com/office/drawing/2014/main" id="{49ABCAF2-6C43-4DBE-A5E6-56DF778C552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03915" y="1455618"/>
            <a:ext cx="3584170" cy="3922713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Font typeface="Symbol" panose="05050102010706020507" pitchFamily="18" charset="2"/>
              <a:buChar char="-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ymbol" panose="05050102010706020507" pitchFamily="18" charset="2"/>
              <a:buChar char="-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ymbol" panose="05050102010706020507" pitchFamily="18" charset="2"/>
              <a:buChar char="-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Font typeface="Symbol" panose="05050102010706020507" pitchFamily="18" charset="2"/>
              <a:buChar char="-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3" name="Inhaltsplatzhalter 10">
            <a:extLst>
              <a:ext uri="{FF2B5EF4-FFF2-40B4-BE49-F238E27FC236}">
                <a16:creationId xmlns:a16="http://schemas.microsoft.com/office/drawing/2014/main" id="{599ECC6B-F24A-4ECE-BDC4-2F6F54E7B7A3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110451" y="1451908"/>
            <a:ext cx="3584170" cy="3922713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Symbol" panose="05050102010706020507" pitchFamily="18" charset="2"/>
              <a:buChar char="-"/>
              <a:defRPr/>
            </a:lvl2pPr>
            <a:lvl3pPr marL="1143000" indent="-228600">
              <a:buFont typeface="Symbol" panose="05050102010706020507" pitchFamily="18" charset="2"/>
              <a:buChar char="-"/>
              <a:defRPr/>
            </a:lvl3pPr>
            <a:lvl4pPr marL="1600200" indent="-228600">
              <a:buFont typeface="Symbol" panose="05050102010706020507" pitchFamily="18" charset="2"/>
              <a:buChar char="-"/>
              <a:defRPr/>
            </a:lvl4pPr>
            <a:lvl5pPr marL="2057400" indent="-228600">
              <a:buFont typeface="Symbol" panose="05050102010706020507" pitchFamily="18" charset="2"/>
              <a:buChar char="-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4" name="Inhaltsplatzhalter 10">
            <a:extLst>
              <a:ext uri="{FF2B5EF4-FFF2-40B4-BE49-F238E27FC236}">
                <a16:creationId xmlns:a16="http://schemas.microsoft.com/office/drawing/2014/main" id="{2870AFF3-1F40-4323-B739-E5CF4E111F9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7379" y="5626776"/>
            <a:ext cx="11197242" cy="5457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en-US" dirty="0"/>
          </a:p>
        </p:txBody>
      </p:sp>
      <p:sp>
        <p:nvSpPr>
          <p:cNvPr id="6" name="Inhaltsplatzhalter 10">
            <a:extLst>
              <a:ext uri="{FF2B5EF4-FFF2-40B4-BE49-F238E27FC236}">
                <a16:creationId xmlns:a16="http://schemas.microsoft.com/office/drawing/2014/main" id="{8476AC9A-9FF4-4AE3-987B-C09F5D52F04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97378" y="326959"/>
            <a:ext cx="11197242" cy="5457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590473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9">
            <a:extLst>
              <a:ext uri="{FF2B5EF4-FFF2-40B4-BE49-F238E27FC236}">
                <a16:creationId xmlns:a16="http://schemas.microsoft.com/office/drawing/2014/main" id="{B2D26CD8-37AA-4565-B19D-7C5B76AB67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1370" y="1343418"/>
            <a:ext cx="5035030" cy="3922713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Font typeface="Symbol" panose="05050102010706020507" pitchFamily="18" charset="2"/>
              <a:buChar char="-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ymbol" panose="05050102010706020507" pitchFamily="18" charset="2"/>
              <a:buChar char="-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ymbol" panose="05050102010706020507" pitchFamily="18" charset="2"/>
              <a:buChar char="-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Font typeface="Symbol" panose="05050102010706020507" pitchFamily="18" charset="2"/>
              <a:buChar char="-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B6D7C8E3-A5AA-4697-9206-C22025BE954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06667" y="1343024"/>
            <a:ext cx="5033963" cy="3922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4" name="Inhaltsplatzhalter 10">
            <a:extLst>
              <a:ext uri="{FF2B5EF4-FFF2-40B4-BE49-F238E27FC236}">
                <a16:creationId xmlns:a16="http://schemas.microsoft.com/office/drawing/2014/main" id="{DD8B1E08-95D1-4CB3-80CB-A0A46DFF68B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97378" y="326959"/>
            <a:ext cx="11197242" cy="5457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269827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C947B775-9A86-C0A3-6EA9-04C9BAFF6D1E}"/>
              </a:ext>
            </a:extLst>
          </p:cNvPr>
          <p:cNvSpPr/>
          <p:nvPr userDrawn="1"/>
        </p:nvSpPr>
        <p:spPr>
          <a:xfrm>
            <a:off x="3944708" y="8546"/>
            <a:ext cx="828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6CD4266-C2A5-4188-A61C-92DFF488D0E5}"/>
              </a:ext>
            </a:extLst>
          </p:cNvPr>
          <p:cNvSpPr/>
          <p:nvPr/>
        </p:nvSpPr>
        <p:spPr>
          <a:xfrm rot="5400000" flipV="1">
            <a:off x="-1456646" y="1487963"/>
            <a:ext cx="6858000" cy="3944708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80184" dir="16800000" algn="ctr" rotWithShape="0">
              <a:srgbClr val="0094C3">
                <a:alpha val="4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ABE80D40-15D4-44F2-A781-5CB00BB650B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15624" y="984251"/>
            <a:ext cx="3325351" cy="2413434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Font typeface="Symbol" panose="05050102010706020507" pitchFamily="18" charset="2"/>
              <a:buChar char="-"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ymbol" panose="05050102010706020507" pitchFamily="18" charset="2"/>
              <a:buChar char="-"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ymbol" panose="05050102010706020507" pitchFamily="18" charset="2"/>
              <a:buChar char="-"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Font typeface="Symbol" panose="05050102010706020507" pitchFamily="18" charset="2"/>
              <a:buChar char="-"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9" name="Inhaltsplatzhalter 17">
            <a:extLst>
              <a:ext uri="{FF2B5EF4-FFF2-40B4-BE49-F238E27FC236}">
                <a16:creationId xmlns:a16="http://schemas.microsoft.com/office/drawing/2014/main" id="{A98F518A-0976-4407-BE45-2AA6D6B0E5C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24388" y="984250"/>
            <a:ext cx="7115175" cy="5710238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Font typeface="Symbol" panose="05050102010706020507" pitchFamily="18" charset="2"/>
              <a:buChar char="-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ymbol" panose="05050102010706020507" pitchFamily="18" charset="2"/>
              <a:buChar char="-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ymbol" panose="05050102010706020507" pitchFamily="18" charset="2"/>
              <a:buChar char="-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4550" indent="-285750">
              <a:buFont typeface="Symbol" panose="05050102010706020507" pitchFamily="18" charset="2"/>
              <a:buChar char="-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0" name="Inhaltsplatzhalter 17">
            <a:extLst>
              <a:ext uri="{FF2B5EF4-FFF2-40B4-BE49-F238E27FC236}">
                <a16:creationId xmlns:a16="http://schemas.microsoft.com/office/drawing/2014/main" id="{159B9E43-BC92-40F6-B66D-7A5501F6699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23938" y="3460317"/>
            <a:ext cx="3325351" cy="323417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Font typeface="Symbol" panose="05050102010706020507" pitchFamily="18" charset="2"/>
              <a:buChar char="-"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ymbol" panose="05050102010706020507" pitchFamily="18" charset="2"/>
              <a:buChar char="-"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7350" indent="-285750">
              <a:buFont typeface="Symbol" panose="05050102010706020507" pitchFamily="18" charset="2"/>
              <a:buChar char="-"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Font typeface="Symbol" panose="05050102010706020507" pitchFamily="18" charset="2"/>
              <a:buChar char="-"/>
              <a:defRPr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300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10">
            <a:extLst>
              <a:ext uri="{FF2B5EF4-FFF2-40B4-BE49-F238E27FC236}">
                <a16:creationId xmlns:a16="http://schemas.microsoft.com/office/drawing/2014/main" id="{3657BF9B-7E43-4582-967E-43444C51632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97379" y="1467642"/>
            <a:ext cx="11290068" cy="4525834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Font typeface="Symbol" panose="05050102010706020507" pitchFamily="18" charset="2"/>
              <a:buChar char="-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Font typeface="Symbol" panose="05050102010706020507" pitchFamily="18" charset="2"/>
              <a:buChar char="-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Font typeface="Symbol" panose="05050102010706020507" pitchFamily="18" charset="2"/>
              <a:buChar char="-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Font typeface="Symbol" panose="05050102010706020507" pitchFamily="18" charset="2"/>
              <a:buChar char="-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3" name="Inhaltsplatzhalter 10">
            <a:extLst>
              <a:ext uri="{FF2B5EF4-FFF2-40B4-BE49-F238E27FC236}">
                <a16:creationId xmlns:a16="http://schemas.microsoft.com/office/drawing/2014/main" id="{B6D51FC3-6F47-4A27-BEA5-F283BE79062A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97378" y="326959"/>
            <a:ext cx="11197242" cy="5457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691187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EFCF8F-2204-4B3E-8ED8-072E4FB872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Slide Title</a:t>
            </a:r>
            <a:endParaRPr lang="en-US"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442F0A44-F6D8-482C-AAEB-AA4CA305460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18249" y="1534219"/>
            <a:ext cx="5376371" cy="39227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2" name="Inhaltsplatzhalter 10">
            <a:extLst>
              <a:ext uri="{FF2B5EF4-FFF2-40B4-BE49-F238E27FC236}">
                <a16:creationId xmlns:a16="http://schemas.microsoft.com/office/drawing/2014/main" id="{B6CFD2FE-F7ED-4149-B749-C02CF7F7225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97379" y="1534219"/>
            <a:ext cx="5376372" cy="39227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Inhaltsplatzhalter 10">
            <a:extLst>
              <a:ext uri="{FF2B5EF4-FFF2-40B4-BE49-F238E27FC236}">
                <a16:creationId xmlns:a16="http://schemas.microsoft.com/office/drawing/2014/main" id="{45B76181-8F0F-4939-8B7F-1CA6DBB7499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7379" y="5626776"/>
            <a:ext cx="11197242" cy="54574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39920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EFCF8F-2204-4B3E-8ED8-072E4FB872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Slide Title</a:t>
            </a:r>
            <a:endParaRPr lang="en-US"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442F0A44-F6D8-482C-AAEB-AA4CA305460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18249" y="1534219"/>
            <a:ext cx="5376371" cy="39227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2" name="Inhaltsplatzhalter 10">
            <a:extLst>
              <a:ext uri="{FF2B5EF4-FFF2-40B4-BE49-F238E27FC236}">
                <a16:creationId xmlns:a16="http://schemas.microsoft.com/office/drawing/2014/main" id="{B6CFD2FE-F7ED-4149-B749-C02CF7F7225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97379" y="1534219"/>
            <a:ext cx="5376372" cy="39227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Inhaltsplatzhalter 10">
            <a:extLst>
              <a:ext uri="{FF2B5EF4-FFF2-40B4-BE49-F238E27FC236}">
                <a16:creationId xmlns:a16="http://schemas.microsoft.com/office/drawing/2014/main" id="{45B76181-8F0F-4939-8B7F-1CA6DBB7499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7379" y="5626776"/>
            <a:ext cx="11197242" cy="54574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94371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EFCF8F-2204-4B3E-8ED8-072E4FB872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Slide Title</a:t>
            </a:r>
            <a:endParaRPr lang="en-US" dirty="0"/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442F0A44-F6D8-482C-AAEB-AA4CA305460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18249" y="1534219"/>
            <a:ext cx="5376371" cy="39227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2" name="Inhaltsplatzhalter 10">
            <a:extLst>
              <a:ext uri="{FF2B5EF4-FFF2-40B4-BE49-F238E27FC236}">
                <a16:creationId xmlns:a16="http://schemas.microsoft.com/office/drawing/2014/main" id="{B6CFD2FE-F7ED-4149-B749-C02CF7F7225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97379" y="1534219"/>
            <a:ext cx="5376372" cy="39227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Inhaltsplatzhalter 10">
            <a:extLst>
              <a:ext uri="{FF2B5EF4-FFF2-40B4-BE49-F238E27FC236}">
                <a16:creationId xmlns:a16="http://schemas.microsoft.com/office/drawing/2014/main" id="{45B76181-8F0F-4939-8B7F-1CA6DBB7499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7379" y="5626776"/>
            <a:ext cx="11197242" cy="54574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49054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8EF94EAD-6DA5-5534-FA48-25EEC3C976C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8548"/>
            <a:ext cx="12204000" cy="51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8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7" r:id="rId2"/>
    <p:sldLayoutId id="2147483658" r:id="rId3"/>
    <p:sldLayoutId id="2147483659" r:id="rId4"/>
    <p:sldLayoutId id="2147483660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mscrm-addons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www.mscrm-addons.com/About-Us/References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appsource.microsoft.com/de-de/product/dynamics-365/mscrm-addons.d77a0b1e-d8b7-422d-937d-7e078d3b38c7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hyperlink" Target="https://www.mscrm-addons.com/language/en-US/Solutions/AttachmentExtractor-for-Microsoft-Dynamics-365/Start-AttachmentExtractor-Tria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chrome-extension://efaidnbmnnnibpcajpcglclefindmkaj/https:/www.mscrm-addons.com/Portals/0/CaseStudies/ReEmployAbility/Case_Study_ReEmployAbility.pdf" TargetMode="External"/><Relationship Id="rId2" Type="http://schemas.openxmlformats.org/officeDocument/2006/relationships/hyperlink" Target="chrome-extension://efaidnbmnnnibpcajpcglclefindmkaj/https:/www.mscrm-addons.com/Portals/0/CaseStudies/Spigraph/Case_study_Spigraph.pdf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mailto:support@mscrm-addons.com" TargetMode="External"/><Relationship Id="rId3" Type="http://schemas.openxmlformats.org/officeDocument/2006/relationships/hyperlink" Target="http://www.mscrm-addons.com/Downloads.aspx" TargetMode="External"/><Relationship Id="rId7" Type="http://schemas.openxmlformats.org/officeDocument/2006/relationships/hyperlink" Target="https://www.mscrm-addons.com/language/en-US/Solutions/AttachmentExtractor-for-Microsoft-Dynamics-365/LandingPage" TargetMode="External"/><Relationship Id="rId2" Type="http://schemas.openxmlformats.org/officeDocument/2006/relationships/hyperlink" Target="https://appsource.microsoft.com/en-us/product/dynamics-365/mscrm-addons.d77a0b1e-d8b7-422d-937d-7e078d3b38c7?mktcmpid=AE_Salesdeck&amp;src=Partnerpackage_US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mscrm-addons.com/Support/Documentation.aspx#AE" TargetMode="External"/><Relationship Id="rId5" Type="http://schemas.openxmlformats.org/officeDocument/2006/relationships/hyperlink" Target="https://support.mscrm-addons.com/knowledgebase/attachmentextractor-online-service-configuration/" TargetMode="External"/><Relationship Id="rId4" Type="http://schemas.openxmlformats.org/officeDocument/2006/relationships/hyperlink" Target="https://support.mscrm-addons.com/knowledgebase/getting-started-post-appsource-installation-steps-on-attachmentextractor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scrm-addons.com/Downloads/Download-AttachmentExtractor-For-Dynamics365" TargetMode="External"/><Relationship Id="rId3" Type="http://schemas.openxmlformats.org/officeDocument/2006/relationships/hyperlink" Target="https://support.mscrm-addons.com/knowledgebase/getting-started-post-appsource-installation-steps-on-attachmentextractor/" TargetMode="External"/><Relationship Id="rId7" Type="http://schemas.openxmlformats.org/officeDocument/2006/relationships/image" Target="../media/image49.png"/><Relationship Id="rId2" Type="http://schemas.openxmlformats.org/officeDocument/2006/relationships/hyperlink" Target="https://appsource.microsoft.com/en-us/product/dynamics-365/mscrm-addons.d77a0b1e-d8b7-422d-937d-7e078d3b38c7?mktcmpid=AE_Salesdeck&amp;src=Partnerpackage_US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mscrm-addons.com/Support/Contact-Us" TargetMode="External"/><Relationship Id="rId11" Type="http://schemas.openxmlformats.org/officeDocument/2006/relationships/image" Target="../media/image52.png"/><Relationship Id="rId5" Type="http://schemas.openxmlformats.org/officeDocument/2006/relationships/hyperlink" Target="http://www.mscrm-addons.com/Support/Documentation.aspx#AE" TargetMode="External"/><Relationship Id="rId10" Type="http://schemas.openxmlformats.org/officeDocument/2006/relationships/image" Target="../media/image51.png"/><Relationship Id="rId4" Type="http://schemas.openxmlformats.org/officeDocument/2006/relationships/hyperlink" Target="https://support.mscrm-addons.com/knowledgebase/attachmentextractor-online-service-configuration/" TargetMode="External"/><Relationship Id="rId9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59.png"/><Relationship Id="rId3" Type="http://schemas.openxmlformats.org/officeDocument/2006/relationships/hyperlink" Target="http://www.mscrm-addons.com/" TargetMode="External"/><Relationship Id="rId7" Type="http://schemas.openxmlformats.org/officeDocument/2006/relationships/image" Target="../media/image54.svg"/><Relationship Id="rId12" Type="http://schemas.openxmlformats.org/officeDocument/2006/relationships/hyperlink" Target="mailto:info@mscrm-addons.com" TargetMode="Externa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62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11" Type="http://schemas.openxmlformats.org/officeDocument/2006/relationships/image" Target="../media/image58.svg"/><Relationship Id="rId5" Type="http://schemas.openxmlformats.org/officeDocument/2006/relationships/hyperlink" Target="https://www.youtube.com/user/mscrmaddons" TargetMode="External"/><Relationship Id="rId15" Type="http://schemas.openxmlformats.org/officeDocument/2006/relationships/image" Target="../media/image61.png"/><Relationship Id="rId10" Type="http://schemas.openxmlformats.org/officeDocument/2006/relationships/image" Target="../media/image57.png"/><Relationship Id="rId4" Type="http://schemas.openxmlformats.org/officeDocument/2006/relationships/hyperlink" Target="https://support.mscrm-addons.com/" TargetMode="External"/><Relationship Id="rId9" Type="http://schemas.openxmlformats.org/officeDocument/2006/relationships/image" Target="../media/image56.svg"/><Relationship Id="rId14" Type="http://schemas.openxmlformats.org/officeDocument/2006/relationships/image" Target="../media/image6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svg"/><Relationship Id="rId9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hyperlink" Target="https://admin.microsoft.com/Adminportal" TargetMode="External"/><Relationship Id="rId10" Type="http://schemas.openxmlformats.org/officeDocument/2006/relationships/image" Target="../media/image24.png"/><Relationship Id="rId4" Type="http://schemas.openxmlformats.org/officeDocument/2006/relationships/hyperlink" Target="https://dynamics.microsoft.com/en-us/pricing/" TargetMode="External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sv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hyperlink" Target="https://www.mscrm-addons.com/Products/AttachmentExtractor#calculator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hyperlink" Target="https://support.mscrm-addons.com/knowledgebase/how-much-data-file-capacity-can-you-save-by-moving-email-content-and-file-attachment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ECD2E112-DE46-4C8D-8E7C-0103E7AED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542817"/>
            <a:ext cx="9144000" cy="1283291"/>
          </a:xfrm>
        </p:spPr>
        <p:txBody>
          <a:bodyPr/>
          <a:lstStyle/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  <a:hlinkClick r:id="rId2"/>
              </a:rPr>
              <a:t>www.mscrm-addons.com</a:t>
            </a:r>
            <a:r>
              <a:rPr lang="en-US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74188B0-830A-4C20-BD97-8C364789E3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506" y="2898517"/>
            <a:ext cx="11100987" cy="1729250"/>
          </a:xfrm>
        </p:spPr>
        <p:txBody>
          <a:bodyPr/>
          <a:lstStyle/>
          <a:p>
            <a:br>
              <a:rPr lang="en-US" sz="4600" dirty="0">
                <a:solidFill>
                  <a:schemeClr val="tx2"/>
                </a:solidFill>
              </a:rPr>
            </a:br>
            <a:br>
              <a:rPr lang="en-US" sz="4600" dirty="0">
                <a:solidFill>
                  <a:schemeClr val="tx2"/>
                </a:solidFill>
              </a:rPr>
            </a:br>
            <a:br>
              <a:rPr lang="en-US" sz="4600" dirty="0">
                <a:solidFill>
                  <a:schemeClr val="tx2"/>
                </a:solidFill>
              </a:rPr>
            </a:br>
            <a:br>
              <a:rPr lang="en-US" sz="4600" dirty="0">
                <a:solidFill>
                  <a:schemeClr val="tx2"/>
                </a:solidFill>
              </a:rPr>
            </a:br>
            <a:br>
              <a:rPr lang="en-US" sz="4600" dirty="0">
                <a:solidFill>
                  <a:schemeClr val="tx2"/>
                </a:solidFill>
              </a:rPr>
            </a:br>
            <a:br>
              <a:rPr lang="en-US" sz="4600" dirty="0">
                <a:solidFill>
                  <a:schemeClr val="tx2"/>
                </a:solidFill>
              </a:rPr>
            </a:br>
            <a:br>
              <a:rPr lang="en-US" sz="4600" dirty="0">
                <a:solidFill>
                  <a:schemeClr val="tx2"/>
                </a:solidFill>
              </a:rPr>
            </a:br>
            <a:br>
              <a:rPr lang="en-US" sz="4600" dirty="0">
                <a:solidFill>
                  <a:schemeClr val="tx2"/>
                </a:solidFill>
              </a:rPr>
            </a:br>
            <a:br>
              <a:rPr lang="en-US" sz="4600" dirty="0">
                <a:solidFill>
                  <a:schemeClr val="tx2"/>
                </a:solidFill>
              </a:rPr>
            </a:br>
            <a:br>
              <a:rPr lang="en-US" sz="4600" dirty="0">
                <a:solidFill>
                  <a:schemeClr val="tx2"/>
                </a:solidFill>
              </a:rPr>
            </a:br>
            <a:br>
              <a:rPr lang="en-US" sz="4600" dirty="0">
                <a:solidFill>
                  <a:schemeClr val="tx2"/>
                </a:solidFill>
              </a:rPr>
            </a:br>
            <a:r>
              <a:rPr lang="en-US" sz="4000" dirty="0" err="1">
                <a:solidFill>
                  <a:schemeClr val="tx2"/>
                </a:solidFill>
              </a:rPr>
              <a:t>AttachmentExtractor</a:t>
            </a:r>
            <a:br>
              <a:rPr lang="en-US" sz="4000" dirty="0">
                <a:solidFill>
                  <a:schemeClr val="tx2"/>
                </a:solidFill>
              </a:rPr>
            </a:br>
            <a:r>
              <a:rPr lang="en-US" sz="2600" dirty="0">
                <a:solidFill>
                  <a:schemeClr val="tx2"/>
                </a:solidFill>
              </a:rPr>
              <a:t>for</a:t>
            </a:r>
            <a:br>
              <a:rPr lang="en-US" sz="4000" dirty="0">
                <a:solidFill>
                  <a:schemeClr val="tx2"/>
                </a:solidFill>
              </a:rPr>
            </a:br>
            <a:r>
              <a:rPr lang="en-US" sz="4000" dirty="0">
                <a:solidFill>
                  <a:schemeClr val="tx2"/>
                </a:solidFill>
              </a:rPr>
              <a:t>Microsoft Dynamics 365 &amp; Power Apps</a:t>
            </a:r>
          </a:p>
        </p:txBody>
      </p:sp>
      <p:pic>
        <p:nvPicPr>
          <p:cNvPr id="8" name="Grafik 1" descr="Ein Bild, das Vogel enthält.&#10;&#10;Automatisch generierte Beschreibung">
            <a:extLst>
              <a:ext uri="{FF2B5EF4-FFF2-40B4-BE49-F238E27FC236}">
                <a16:creationId xmlns:a16="http://schemas.microsoft.com/office/drawing/2014/main" id="{032C1DD9-66D2-BC53-C918-601B069F28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678" y="4998228"/>
            <a:ext cx="2758586" cy="118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829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855439AF-2B87-4490-A633-EFA48ADDA221}"/>
              </a:ext>
            </a:extLst>
          </p:cNvPr>
          <p:cNvSpPr txBox="1"/>
          <p:nvPr/>
        </p:nvSpPr>
        <p:spPr>
          <a:xfrm>
            <a:off x="4209500" y="1440273"/>
            <a:ext cx="7874977" cy="1200329"/>
          </a:xfrm>
          <a:prstGeom prst="rect">
            <a:avLst/>
          </a:prstGeom>
          <a:solidFill>
            <a:srgbClr val="0077B3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„AttachmentExtractor is our go-to solution when a customer has files stored in Dynamics 365. It's simple to configure and monitor and provides a seamless solution to move big files to SharePoint.“</a:t>
            </a:r>
            <a:endParaRPr kumimoji="0" lang="de-DE" altLang="de-DE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Heidi Neuhauser</a:t>
            </a:r>
            <a:endParaRPr kumimoji="0" lang="de-DE" altLang="de-DE" sz="4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098" name="Picture 2" descr="😍">
            <a:extLst>
              <a:ext uri="{FF2B5EF4-FFF2-40B4-BE49-F238E27FC236}">
                <a16:creationId xmlns:a16="http://schemas.microsoft.com/office/drawing/2014/main" id="{ED418EEC-1F49-4AF9-BAB4-2E079FF27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7988" y="-13652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7AE40262-0524-4A3A-BADF-A0FA43D86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701" y="3048596"/>
            <a:ext cx="8418968" cy="1200329"/>
          </a:xfrm>
          <a:prstGeom prst="rect">
            <a:avLst/>
          </a:prstGeom>
          <a:solidFill>
            <a:schemeClr val="tx2">
              <a:lumMod val="75000"/>
              <a:alpha val="89804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i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“We were in need for a quick fix to make space in our Dynamics 365 data base and documents storage. The application is easy to install and to understand for a fairly reasonable price. A +++ for their customer service department.”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b="1" u="none" strike="noStrike" cap="none" normalizeH="0" baseline="0">
                <a:ln>
                  <a:noFill/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Melisa  Berube</a:t>
            </a:r>
            <a:endParaRPr kumimoji="0" lang="de-DE" altLang="de-DE" b="1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100" name="Picture 4" descr="😍">
            <a:extLst>
              <a:ext uri="{FF2B5EF4-FFF2-40B4-BE49-F238E27FC236}">
                <a16:creationId xmlns:a16="http://schemas.microsoft.com/office/drawing/2014/main" id="{D7069651-0EB8-4ED9-AAC2-7605788C2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0388" y="1587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63998901-395D-4CC9-A0DE-5F24B430EFD1}"/>
              </a:ext>
            </a:extLst>
          </p:cNvPr>
          <p:cNvSpPr txBox="1">
            <a:spLocks/>
          </p:cNvSpPr>
          <p:nvPr/>
        </p:nvSpPr>
        <p:spPr>
          <a:xfrm>
            <a:off x="4101980" y="144270"/>
            <a:ext cx="8090019" cy="5457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94C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000" dirty="0">
                <a:solidFill>
                  <a:srgbClr val="0077B3"/>
                </a:solidFill>
              </a:rPr>
              <a:t>What our Customers say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A8113F1-C43B-41F2-BA50-E13BDB517D9F}"/>
              </a:ext>
            </a:extLst>
          </p:cNvPr>
          <p:cNvSpPr txBox="1"/>
          <p:nvPr/>
        </p:nvSpPr>
        <p:spPr>
          <a:xfrm>
            <a:off x="4209499" y="4704651"/>
            <a:ext cx="7874977" cy="1200329"/>
          </a:xfrm>
          <a:prstGeom prst="rect">
            <a:avLst/>
          </a:prstGeom>
          <a:solidFill>
            <a:schemeClr val="bg2">
              <a:lumMod val="50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0" i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“</a:t>
            </a:r>
            <a:r>
              <a:rPr lang="en-US" b="0" i="1" err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AttachmentExtractor</a:t>
            </a:r>
            <a:r>
              <a:rPr lang="en-US" b="0" i="1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 has truly brought down our database and file storage on the Dynamics 365. With the expensive database storage costs from Microsoft, this add-on is highly recommended”</a:t>
            </a:r>
          </a:p>
          <a:p>
            <a:pPr algn="r"/>
            <a:r>
              <a:rPr lang="en-US" b="1" err="1">
                <a:solidFill>
                  <a:schemeClr val="bg1"/>
                </a:solidFill>
                <a:latin typeface="Segoe UI" panose="020B0502040204020203" pitchFamily="34" charset="0"/>
              </a:rPr>
              <a:t>Appsource</a:t>
            </a:r>
            <a:r>
              <a:rPr lang="en-US" b="1">
                <a:solidFill>
                  <a:schemeClr val="bg1"/>
                </a:solidFill>
                <a:latin typeface="Segoe UI" panose="020B0502040204020203" pitchFamily="34" charset="0"/>
              </a:rPr>
              <a:t> Review</a:t>
            </a:r>
            <a:endParaRPr lang="de-DE" b="1">
              <a:solidFill>
                <a:schemeClr val="bg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D341B7F-224F-C3D5-5881-1D00269F5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838" y="417142"/>
            <a:ext cx="3692144" cy="217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82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A1AC281-DAC4-4D80-84F5-1BC83AF9315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167190" y="187036"/>
            <a:ext cx="7572374" cy="6507452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rgbClr val="0077B3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Customer Statistics and Benchmarks</a:t>
            </a:r>
          </a:p>
          <a:p>
            <a:endParaRPr lang="de-DE" dirty="0">
              <a:solidFill>
                <a:srgbClr val="0094C2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105BAA1-7FEF-47F0-936E-5343C48F902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2736" y="2605036"/>
            <a:ext cx="3834246" cy="373308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Active customers: 	</a:t>
            </a: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500+</a:t>
            </a:r>
            <a:b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Enterprise (&gt;1000):</a:t>
            </a:r>
            <a:r>
              <a:rPr lang="en-US" sz="2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	</a:t>
            </a:r>
            <a:r>
              <a:rPr lang="en-US" sz="2200" dirty="0"/>
              <a:t>16</a:t>
            </a:r>
            <a:b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Highest # of users: 	</a:t>
            </a: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4255</a:t>
            </a:r>
            <a:b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2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Highest utilization:  	</a:t>
            </a:r>
            <a:br>
              <a:rPr lang="en-US" sz="22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sz="2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	      ~</a:t>
            </a:r>
            <a:r>
              <a:rPr lang="en-US" sz="2200" dirty="0">
                <a:latin typeface="Segoe UI" panose="020B0502040204020203" pitchFamily="34" charset="0"/>
                <a:cs typeface="Segoe UI" panose="020B0502040204020203" pitchFamily="34" charset="0"/>
              </a:rPr>
              <a:t>2 TB extracted</a:t>
            </a:r>
            <a:b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9C166B-0337-46FD-8A7B-99B9AEAD93BC}"/>
              </a:ext>
            </a:extLst>
          </p:cNvPr>
          <p:cNvSpPr txBox="1"/>
          <p:nvPr/>
        </p:nvSpPr>
        <p:spPr>
          <a:xfrm>
            <a:off x="72736" y="6177471"/>
            <a:ext cx="62007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b="1" err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Success</a:t>
            </a:r>
            <a:r>
              <a:rPr lang="de-DE" sz="20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Stories</a:t>
            </a:r>
            <a:endParaRPr lang="de-DE" sz="2000" b="1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AAFB62C0-EF71-41B1-9AFD-14B35A74F8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547" y="187036"/>
            <a:ext cx="3250623" cy="191554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DCC3163-4AF7-F2A8-901E-671FFC172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7965" y="1144809"/>
            <a:ext cx="7791299" cy="538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119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752AC30-D722-4CB6-A7D5-0399633BCC21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>
              <a:buClr>
                <a:schemeClr val="accent5"/>
              </a:buClr>
            </a:pPr>
            <a:endParaRPr lang="en-US" b="1"/>
          </a:p>
          <a:p>
            <a:pPr>
              <a:buClr>
                <a:schemeClr val="tx1"/>
              </a:buClr>
            </a:pPr>
            <a:r>
              <a:rPr lang="en-US" sz="2600" b="1"/>
              <a:t>Free Trials Available</a:t>
            </a:r>
            <a:r>
              <a:rPr lang="en-US" sz="2600"/>
              <a:t> for all Add-Ons</a:t>
            </a:r>
          </a:p>
          <a:p>
            <a:pPr>
              <a:buClr>
                <a:schemeClr val="tx1"/>
              </a:buClr>
            </a:pPr>
            <a:r>
              <a:rPr lang="en-US" sz="2600"/>
              <a:t>No functional limitations</a:t>
            </a:r>
          </a:p>
          <a:p>
            <a:pPr>
              <a:buClr>
                <a:schemeClr val="tx1"/>
              </a:buClr>
            </a:pPr>
            <a:r>
              <a:rPr lang="en-US" sz="2600"/>
              <a:t>Fully supported</a:t>
            </a:r>
          </a:p>
          <a:p>
            <a:pPr>
              <a:buClr>
                <a:schemeClr val="tx1"/>
              </a:buClr>
            </a:pPr>
            <a:r>
              <a:rPr lang="en-US" sz="2600"/>
              <a:t>~30 minutes to get started</a:t>
            </a:r>
          </a:p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807DB5-74C7-4EA7-9626-58888B7FC56F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de-DE"/>
              <a:t>Free Trial</a:t>
            </a:r>
          </a:p>
        </p:txBody>
      </p:sp>
      <p:pic>
        <p:nvPicPr>
          <p:cNvPr id="4" name="Grafik 24">
            <a:hlinkClick r:id="rId2"/>
            <a:extLst>
              <a:ext uri="{FF2B5EF4-FFF2-40B4-BE49-F238E27FC236}">
                <a16:creationId xmlns:a16="http://schemas.microsoft.com/office/drawing/2014/main" id="{345FDEFF-3D51-48E0-814D-A395FB241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074" y="4286360"/>
            <a:ext cx="3898546" cy="1178995"/>
          </a:xfrm>
          <a:prstGeom prst="rect">
            <a:avLst/>
          </a:prstGeom>
        </p:spPr>
      </p:pic>
      <p:pic>
        <p:nvPicPr>
          <p:cNvPr id="6" name="Grafik 5" descr="Ein Bild, das Text, Computer enthält.&#10;&#10;Automatisch generierte Beschreibung">
            <a:hlinkClick r:id="rId4"/>
            <a:extLst>
              <a:ext uri="{FF2B5EF4-FFF2-40B4-BE49-F238E27FC236}">
                <a16:creationId xmlns:a16="http://schemas.microsoft.com/office/drawing/2014/main" id="{56FD564C-AB89-416D-990E-73B5D22C11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977" y="709945"/>
            <a:ext cx="4266282" cy="357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628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807DB5-74C7-4EA7-9626-58888B7FC56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97378" y="280660"/>
            <a:ext cx="11197242" cy="545745"/>
          </a:xfrm>
        </p:spPr>
        <p:txBody>
          <a:bodyPr/>
          <a:lstStyle/>
          <a:p>
            <a:pPr algn="ctr"/>
            <a:r>
              <a:rPr lang="de-DE" dirty="0"/>
              <a:t>Use Cases/Customer Success Stories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B24774-F321-FBAC-6270-D1746188B83D}"/>
              </a:ext>
            </a:extLst>
          </p:cNvPr>
          <p:cNvSpPr txBox="1"/>
          <p:nvPr/>
        </p:nvSpPr>
        <p:spPr>
          <a:xfrm>
            <a:off x="2373908" y="1158330"/>
            <a:ext cx="2788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AT" dirty="0">
                <a:latin typeface="Segoe UI" panose="020B0502040204020203" pitchFamily="34" charset="0"/>
                <a:cs typeface="Segoe UI" panose="020B0502040204020203" pitchFamily="34" charset="0"/>
              </a:rPr>
              <a:t>Spigraph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France, </a:t>
            </a:r>
            <a:r>
              <a:rPr lang="de-AT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Spain, Portugal, Germany ...</a:t>
            </a:r>
            <a:r>
              <a: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1CB86C-C089-D08C-B0EE-F0534507E983}"/>
              </a:ext>
            </a:extLst>
          </p:cNvPr>
          <p:cNvSpPr txBox="1"/>
          <p:nvPr/>
        </p:nvSpPr>
        <p:spPr>
          <a:xfrm>
            <a:off x="8629107" y="1158330"/>
            <a:ext cx="2862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ReEmployAbility</a:t>
            </a:r>
            <a:br>
              <a: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de-A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Brandon, Florida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B53379-3D27-B172-ACC4-E0F9CA88A2A8}"/>
              </a:ext>
            </a:extLst>
          </p:cNvPr>
          <p:cNvSpPr txBox="1"/>
          <p:nvPr/>
        </p:nvSpPr>
        <p:spPr>
          <a:xfrm>
            <a:off x="517760" y="2067311"/>
            <a:ext cx="5020176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800" b="1" i="0" u="none" strike="noStrike" kern="1200" cap="none" spc="0" normalizeH="0" baseline="0" noProof="0" dirty="0">
                <a:ln>
                  <a:noFill/>
                </a:ln>
                <a:solidFill>
                  <a:srgbClr val="0077B3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Challenge: 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de-AT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High storage costs </a:t>
            </a:r>
            <a:endParaRPr kumimoji="0" lang="de-AT" sz="1800" b="1" i="0" u="none" strike="noStrike" kern="1200" cap="none" spc="0" normalizeH="0" baseline="0" noProof="0" dirty="0">
              <a:ln>
                <a:noFill/>
              </a:ln>
              <a:solidFill>
                <a:srgbClr val="0077B3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High demand for database space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Database space is expensive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800" b="1" i="0" u="none" strike="noStrike" kern="1200" cap="none" spc="0" normalizeH="0" baseline="0" noProof="0" dirty="0">
                <a:ln>
                  <a:noFill/>
                </a:ln>
                <a:solidFill>
                  <a:srgbClr val="0077B3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Solution:  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Attachment</a:t>
            </a:r>
            <a:r>
              <a:rPr lang="de-AT" sz="17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Extractor saves money and Dynamics 365 data storage </a:t>
            </a:r>
            <a:endParaRPr kumimoji="0" lang="de-AT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557213" marR="0" lvl="1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Reduction of costs and database space</a:t>
            </a:r>
          </a:p>
          <a:p>
            <a:pPr marL="557213" marR="0" lvl="1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AT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An outstanding level of support </a:t>
            </a:r>
          </a:p>
          <a:p>
            <a:pPr marL="557213" marR="0" lvl="1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de-AT" sz="17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800" b="1" i="0" u="none" strike="noStrike" kern="1200" cap="none" spc="0" normalizeH="0" baseline="0" noProof="0" dirty="0">
                <a:ln>
                  <a:noFill/>
                </a:ln>
                <a:solidFill>
                  <a:srgbClr val="357CAC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Read Case Study</a:t>
            </a:r>
            <a:endParaRPr kumimoji="0" lang="de-AT" sz="1800" b="1" i="0" u="none" strike="noStrike" kern="1200" cap="none" spc="0" normalizeH="0" baseline="0" noProof="0" dirty="0">
              <a:ln>
                <a:noFill/>
              </a:ln>
              <a:solidFill>
                <a:srgbClr val="357CAC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9A1E5DC-A854-57F0-CF68-ED94D076BE92}"/>
              </a:ext>
            </a:extLst>
          </p:cNvPr>
          <p:cNvSpPr txBox="1"/>
          <p:nvPr/>
        </p:nvSpPr>
        <p:spPr>
          <a:xfrm>
            <a:off x="6168007" y="2067310"/>
            <a:ext cx="581178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800" b="1" i="0" u="none" strike="noStrike" kern="1200" cap="none" spc="0" normalizeH="0" baseline="0" noProof="0" dirty="0">
                <a:ln>
                  <a:noFill/>
                </a:ln>
                <a:solidFill>
                  <a:srgbClr val="0077B3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Challenge: </a:t>
            </a:r>
          </a:p>
          <a:p>
            <a:pPr marL="214313" marR="0" lvl="0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Demand of additional storage space 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Reduce storage space costs 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sz="1700" dirty="0">
                <a:latin typeface="Segoe UI" panose="020B0502040204020203" pitchFamily="34" charset="0"/>
                <a:cs typeface="Segoe UI" panose="020B0502040204020203" pitchFamily="34" charset="0"/>
              </a:rPr>
              <a:t>Database space is expensive </a:t>
            </a:r>
            <a:br>
              <a:rPr kumimoji="0" lang="de-AT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endParaRPr kumimoji="0" lang="de-AT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800" b="1" i="0" u="none" strike="noStrike" kern="1200" cap="none" spc="0" normalizeH="0" baseline="0" noProof="0" dirty="0">
                <a:ln>
                  <a:noFill/>
                </a:ln>
                <a:solidFill>
                  <a:srgbClr val="0077B3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Solution: 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AT" sz="1700" dirty="0">
                <a:latin typeface="Segoe UI" panose="020B0502040204020203" pitchFamily="34" charset="0"/>
                <a:cs typeface="Segoe UI" panose="020B0502040204020203" pitchFamily="34" charset="0"/>
              </a:rPr>
              <a:t>AttachmentExtractor saves database space in Dynamics 365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de-AT" sz="1700" dirty="0">
                <a:latin typeface="Segoe UI" panose="020B0502040204020203" pitchFamily="34" charset="0"/>
                <a:cs typeface="Segoe UI" panose="020B0502040204020203" pitchFamily="34" charset="0"/>
              </a:rPr>
              <a:t>Moves attachments to SharePoint/Azure Blob Storage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de-AT" sz="1700" dirty="0">
                <a:latin typeface="Segoe UI" panose="020B0502040204020203" pitchFamily="34" charset="0"/>
                <a:cs typeface="Segoe UI" panose="020B0502040204020203" pitchFamily="34" charset="0"/>
              </a:rPr>
              <a:t>Indexing and search options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de-AT" sz="1700" dirty="0">
                <a:latin typeface="Segoe UI" panose="020B0502040204020203" pitchFamily="34" charset="0"/>
                <a:cs typeface="Segoe UI" panose="020B0502040204020203" pitchFamily="34" charset="0"/>
              </a:rPr>
              <a:t>Solution works in the background</a:t>
            </a: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557213" marR="0" lvl="1" indent="-2143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A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-1143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800" b="1" i="0" u="none" strike="noStrike" kern="1200" cap="none" spc="0" normalizeH="0" baseline="0" noProof="0" dirty="0">
                <a:ln>
                  <a:noFill/>
                </a:ln>
                <a:solidFill>
                  <a:srgbClr val="357CAC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Read Case Study</a:t>
            </a:r>
            <a:endParaRPr kumimoji="0" lang="de-AT" sz="1800" b="1" i="0" u="none" strike="noStrike" kern="1200" cap="none" spc="0" normalizeH="0" baseline="0" noProof="0" dirty="0">
              <a:ln>
                <a:noFill/>
              </a:ln>
              <a:solidFill>
                <a:srgbClr val="357CAC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2" name="Picture 2" descr="Spigraph Logo">
            <a:extLst>
              <a:ext uri="{FF2B5EF4-FFF2-40B4-BE49-F238E27FC236}">
                <a16:creationId xmlns:a16="http://schemas.microsoft.com/office/drawing/2014/main" id="{1CA5CEE5-C833-B5D1-7430-90D5EAA39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21" y="1122616"/>
            <a:ext cx="2106793" cy="64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employability Logo">
            <a:extLst>
              <a:ext uri="{FF2B5EF4-FFF2-40B4-BE49-F238E27FC236}">
                <a16:creationId xmlns:a16="http://schemas.microsoft.com/office/drawing/2014/main" id="{EA5EF570-4AD7-FF69-2DF8-D1CEBFC25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262" y="1241990"/>
            <a:ext cx="2610469" cy="52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262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752AC30-D722-4CB6-A7D5-0399633BCC21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>
              <a:buClr>
                <a:schemeClr val="accent5"/>
              </a:buClr>
            </a:pPr>
            <a:endParaRPr lang="en-US" b="1" dirty="0"/>
          </a:p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4807DB5-74C7-4EA7-9626-58888B7FC56F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de-DE" dirty="0">
                <a:latin typeface="Segoe UI" panose="020B0502040204020203" pitchFamily="34" charset="0"/>
                <a:cs typeface="Segoe UI" panose="020B0502040204020203" pitchFamily="34" charset="0"/>
              </a:rPr>
              <a:t>Getting Started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A65DFE-1C12-EA2E-9872-2448D66C7BC1}"/>
              </a:ext>
            </a:extLst>
          </p:cNvPr>
          <p:cNvSpPr/>
          <p:nvPr/>
        </p:nvSpPr>
        <p:spPr>
          <a:xfrm>
            <a:off x="335360" y="884608"/>
            <a:ext cx="11629671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Download &amp; install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AttachmentExtractor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60363" lvl="1"/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Online: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AppSource</a:t>
            </a:r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60363" lvl="1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On-Premise: </a:t>
            </a:r>
            <a:r>
              <a:rPr lang="de-DE" sz="1400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http://www.mscrm-addons.com/Downloads.aspx</a:t>
            </a:r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60363" lvl="1"/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Getting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Started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with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AttachmentExtractor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for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Dynamics 365</a:t>
            </a:r>
            <a:br>
              <a:rPr kumimoji="0" lang="de-DE" sz="1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de-DE" sz="14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Online: </a:t>
            </a:r>
            <a:r>
              <a:rPr lang="de-DE" sz="1400" dirty="0">
                <a:latin typeface="Segoe UI" panose="020B0502040204020203" pitchFamily="34" charset="0"/>
                <a:cs typeface="Segoe UI" panose="020B0502040204020203" pitchFamily="34" charset="0"/>
              </a:rPr>
              <a:t>Find </a:t>
            </a:r>
            <a:r>
              <a:rPr lang="de-DE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AppSource</a:t>
            </a:r>
            <a:r>
              <a:rPr lang="de-DE" sz="1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installation</a:t>
            </a:r>
            <a:r>
              <a:rPr lang="de-DE" sz="1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steps</a:t>
            </a:r>
            <a:r>
              <a:rPr lang="de-DE" sz="1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400" dirty="0" err="1"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here</a:t>
            </a:r>
            <a:endParaRPr kumimoji="0" lang="de-DE" sz="1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</a:t>
            </a:r>
            <a:r>
              <a:rPr kumimoji="0" lang="de-DE" sz="14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</a:t>
            </a:r>
            <a:r>
              <a:rPr lang="de-DE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n-</a:t>
            </a:r>
            <a:r>
              <a:rPr lang="de-DE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Premise</a:t>
            </a:r>
            <a:r>
              <a:rPr lang="de-DE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Execute </a:t>
            </a:r>
            <a:r>
              <a:rPr lang="de-DE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de-DE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downloaded</a:t>
            </a:r>
            <a:r>
              <a:rPr lang="de-DE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msi</a:t>
            </a:r>
            <a:r>
              <a:rPr lang="de-DE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-file on </a:t>
            </a:r>
            <a:r>
              <a:rPr lang="de-DE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your</a:t>
            </a:r>
            <a:r>
              <a:rPr lang="de-DE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local</a:t>
            </a:r>
            <a:r>
              <a:rPr lang="de-DE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server</a:t>
            </a:r>
            <a:r>
              <a:rPr lang="de-DE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</a:t>
            </a:r>
            <a:r>
              <a:rPr lang="de-DE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VM on Azure, </a:t>
            </a:r>
            <a:r>
              <a:rPr lang="de-DE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where</a:t>
            </a:r>
            <a:r>
              <a:rPr lang="de-DE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</a:t>
            </a:r>
            <a:r>
              <a:rPr lang="de-DE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want</a:t>
            </a:r>
            <a:r>
              <a:rPr lang="de-DE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</a:t>
            </a:r>
            <a:r>
              <a:rPr lang="de-DE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host </a:t>
            </a:r>
            <a:r>
              <a:rPr lang="de-DE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de-DE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AE </a:t>
            </a:r>
            <a:r>
              <a:rPr lang="de-DE" sz="14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service</a:t>
            </a:r>
            <a:r>
              <a:rPr lang="de-DE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marL="342900" indent="-342900">
              <a:buFont typeface="+mj-lt"/>
              <a:buAutoNum type="arabicPeriod" startAt="3"/>
            </a:pPr>
            <a:endParaRPr lang="de-DE" sz="1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de-DE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Setup </a:t>
            </a:r>
            <a:r>
              <a:rPr lang="de-DE" sz="1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the</a:t>
            </a:r>
            <a:r>
              <a:rPr lang="de-DE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4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service</a:t>
            </a:r>
            <a:endParaRPr lang="de-DE" sz="1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000" lvl="1"/>
            <a:r>
              <a:rPr lang="de-DE" sz="1400" dirty="0">
                <a:latin typeface="Segoe UI" panose="020B0502040204020203" pitchFamily="34" charset="0"/>
                <a:cs typeface="Segoe UI" panose="020B0502040204020203" pitchFamily="34" charset="0"/>
              </a:rPr>
              <a:t>Step-by-Step video: </a:t>
            </a:r>
            <a:r>
              <a:rPr lang="de-AT" sz="1400" dirty="0"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https://support.mscrm-addons.com/knowledgebase/attachmentextractor-online-service-configuration/</a:t>
            </a:r>
            <a:endParaRPr lang="de-AT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000" lvl="1"/>
            <a:r>
              <a:rPr lang="de-DE" sz="1400" dirty="0">
                <a:latin typeface="Segoe UI" panose="020B0502040204020203" pitchFamily="34" charset="0"/>
                <a:cs typeface="Segoe UI" panose="020B0502040204020203" pitchFamily="34" charset="0"/>
              </a:rPr>
              <a:t>Documentation:        </a:t>
            </a:r>
            <a:r>
              <a:rPr lang="de-DE" sz="1400" dirty="0"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http://www.mscrm-addons.com/Support/Documentation.aspx#AE</a:t>
            </a:r>
            <a:br>
              <a:rPr lang="de-DE" sz="14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de-DE" sz="14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27700" indent="-342900">
              <a:buFont typeface="+mj-lt"/>
              <a:buAutoNum type="arabicPeriod" startAt="3"/>
              <a:tabLst>
                <a:tab pos="360363" algn="l"/>
              </a:tabLst>
            </a:pPr>
            <a:r>
              <a:rPr 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That’s</a:t>
            </a:r>
            <a:r>
              <a:rPr lang="de-DE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 it! Our solution will run in trial mode for 14 days automatically</a:t>
            </a:r>
            <a:br>
              <a:rPr lang="de-DE" sz="14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sz="14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	</a:t>
            </a:r>
            <a:r>
              <a:rPr lang="de-DE" sz="1400" dirty="0">
                <a:latin typeface="Segoe UI" panose="020B0502040204020203" pitchFamily="34" charset="0"/>
                <a:cs typeface="Segoe UI" panose="020B0502040204020203" pitchFamily="34" charset="0"/>
              </a:rPr>
              <a:t>The trial is limited to volume. Thus, </a:t>
            </a:r>
            <a:r>
              <a:rPr lang="de-DE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you</a:t>
            </a:r>
            <a:r>
              <a:rPr lang="de-DE" sz="1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can</a:t>
            </a:r>
            <a:r>
              <a:rPr lang="de-DE" sz="1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only</a:t>
            </a:r>
            <a:r>
              <a:rPr lang="de-DE" sz="1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extract</a:t>
            </a:r>
            <a:r>
              <a:rPr lang="de-DE" sz="1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or</a:t>
            </a:r>
            <a:r>
              <a:rPr lang="de-DE" sz="1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copy</a:t>
            </a:r>
            <a:r>
              <a:rPr lang="de-DE" sz="1400" dirty="0">
                <a:latin typeface="Segoe UI" panose="020B0502040204020203" pitchFamily="34" charset="0"/>
                <a:cs typeface="Segoe UI" panose="020B0502040204020203" pitchFamily="34" charset="0"/>
              </a:rPr>
              <a:t> 500 </a:t>
            </a:r>
            <a:r>
              <a:rPr lang="de-DE" sz="1400" dirty="0" err="1">
                <a:latin typeface="Segoe UI" panose="020B0502040204020203" pitchFamily="34" charset="0"/>
                <a:cs typeface="Segoe UI" panose="020B0502040204020203" pitchFamily="34" charset="0"/>
              </a:rPr>
              <a:t>documents</a:t>
            </a:r>
            <a:r>
              <a:rPr lang="de-DE" sz="1400" dirty="0">
                <a:latin typeface="Segoe UI" panose="020B0502040204020203" pitchFamily="34" charset="0"/>
                <a:cs typeface="Segoe UI" panose="020B0502040204020203" pitchFamily="34" charset="0"/>
              </a:rPr>
              <a:t>. If you need an extension for a customer, contact our 		support team and ask for a key!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000">
              <a:spcAft>
                <a:spcPts val="600"/>
              </a:spcAft>
            </a:pPr>
            <a:b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Find more information 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77B3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marL="3420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Mscrm-addons.com is fully supporting trials –  If you have any questions,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don’t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hesitate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to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get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in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touch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with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our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support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team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via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		- Live-Chat (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available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17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hours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day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) 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		-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E-mail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to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hlinkClick r:id="rId8"/>
              </a:rPr>
              <a:t>support@mscrm-addons.com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65139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2BD2ABDB-E569-0C7D-8CFB-9D9C9CC1EFF0}"/>
              </a:ext>
            </a:extLst>
          </p:cNvPr>
          <p:cNvSpPr txBox="1">
            <a:spLocks/>
          </p:cNvSpPr>
          <p:nvPr/>
        </p:nvSpPr>
        <p:spPr>
          <a:xfrm>
            <a:off x="497378" y="326959"/>
            <a:ext cx="11197242" cy="5457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accent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>
                <a:ln>
                  <a:noFill/>
                </a:ln>
                <a:solidFill>
                  <a:srgbClr val="0077B3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Getting Started</a:t>
            </a: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rgbClr val="0077B3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ED8184-B025-EE8F-DAF7-B5BA58E9577C}"/>
              </a:ext>
            </a:extLst>
          </p:cNvPr>
          <p:cNvSpPr/>
          <p:nvPr/>
        </p:nvSpPr>
        <p:spPr>
          <a:xfrm>
            <a:off x="1555335" y="1243736"/>
            <a:ext cx="10571714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Download and Install AttachmentExtractor</a:t>
            </a:r>
            <a:b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Download: 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AppSource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lang="de-DE" sz="1800" dirty="0">
                <a:latin typeface="Segoe UI" panose="020B0502040204020203" pitchFamily="34" charset="0"/>
                <a:cs typeface="Segoe UI" panose="020B0502040204020203" pitchFamily="34" charset="0"/>
              </a:rPr>
              <a:t>Find AppSource installation steps </a:t>
            </a:r>
            <a:r>
              <a:rPr lang="de-DE" sz="1800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here</a:t>
            </a:r>
            <a:endParaRPr lang="de-DE" b="1" dirty="0">
              <a:solidFill>
                <a:prstClr val="black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 Semibold" panose="020B0702040204020203" pitchFamily="34" charset="0"/>
              <a:ea typeface="Segoe UI" panose="020B0502040204020203" pitchFamily="34" charset="0"/>
              <a:cs typeface="Segoe UI Semibold" panose="020B0702040204020203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Create a AttachementExtractor Service </a:t>
            </a:r>
            <a:b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</a:br>
            <a:r>
              <a:rPr lang="de-DE" sz="1800" dirty="0">
                <a:latin typeface="Segoe UI" panose="020B0502040204020203" pitchFamily="34" charset="0"/>
                <a:cs typeface="Segoe UI" panose="020B0502040204020203" pitchFamily="34" charset="0"/>
              </a:rPr>
              <a:t>Step-by-Step video: </a:t>
            </a:r>
            <a:r>
              <a:rPr lang="de-DE" sz="1800" dirty="0"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Attachmentextractor Online Service Configuration</a:t>
            </a:r>
            <a:r>
              <a:rPr lang="de-DE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342000" lvl="1"/>
            <a:r>
              <a:rPr lang="de-DE" sz="1800">
                <a:latin typeface="Segoe UI" panose="020B0502040204020203" pitchFamily="34" charset="0"/>
                <a:cs typeface="Segoe UI" panose="020B0502040204020203" pitchFamily="34" charset="0"/>
              </a:rPr>
              <a:t>Documentation: </a:t>
            </a:r>
            <a:r>
              <a:rPr lang="de-DE" sz="1800"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http</a:t>
            </a:r>
            <a:r>
              <a:rPr lang="de-DE" sz="1800" dirty="0"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://www.mscrm-addons.com/Support/Documentation.aspx#AE</a:t>
            </a:r>
            <a:br>
              <a:rPr lang="de-DE" sz="18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kumimoji="0" lang="de-DE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342000" lvl="1"/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36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That’s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it! Our solution will run in trial mode for 14 days automatically</a:t>
            </a:r>
            <a:b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If you need an extension, simply contact your Partner Manager or our support team and ask for keys!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363" algn="l"/>
              </a:tabLst>
              <a:defRPr/>
            </a:pP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All trials are fully supported. D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on’t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hesitate to get in touch with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ou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r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hlinkClick r:id="rId6"/>
              </a:rPr>
              <a:t>Support Team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should you have any questions!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 panose="020E0502030303020204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 panose="020E0502030303020204" pitchFamily="34" charset="0"/>
              <a:ea typeface="Segoe UI" panose="020B05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5" name="Grafik 27">
            <a:extLst>
              <a:ext uri="{FF2B5EF4-FFF2-40B4-BE49-F238E27FC236}">
                <a16:creationId xmlns:a16="http://schemas.microsoft.com/office/drawing/2014/main" id="{B78171C8-D015-05B6-95C4-A8249D1CFC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68" y="3928978"/>
            <a:ext cx="1219200" cy="1219200"/>
          </a:xfrm>
          <a:prstGeom prst="rect">
            <a:avLst/>
          </a:prstGeom>
        </p:spPr>
      </p:pic>
      <p:sp>
        <p:nvSpPr>
          <p:cNvPr id="17" name="Textfeld 30">
            <a:extLst>
              <a:ext uri="{FF2B5EF4-FFF2-40B4-BE49-F238E27FC236}">
                <a16:creationId xmlns:a16="http://schemas.microsoft.com/office/drawing/2014/main" id="{AF774493-C53D-3A2F-5DAC-A3EF1F5A82EC}"/>
              </a:ext>
            </a:extLst>
          </p:cNvPr>
          <p:cNvSpPr txBox="1"/>
          <p:nvPr/>
        </p:nvSpPr>
        <p:spPr>
          <a:xfrm>
            <a:off x="517162" y="6485274"/>
            <a:ext cx="4595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Note: for On-Premise Deployments see</a:t>
            </a:r>
            <a:r>
              <a:rPr lang="de-DE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Download Area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2" name="Grafik 19">
            <a:extLst>
              <a:ext uri="{FF2B5EF4-FFF2-40B4-BE49-F238E27FC236}">
                <a16:creationId xmlns:a16="http://schemas.microsoft.com/office/drawing/2014/main" id="{26F4512F-0611-7869-D37D-03789D8915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68" y="1320302"/>
            <a:ext cx="720000" cy="720000"/>
          </a:xfrm>
          <a:prstGeom prst="rect">
            <a:avLst/>
          </a:prstGeom>
        </p:spPr>
      </p:pic>
      <p:pic>
        <p:nvPicPr>
          <p:cNvPr id="5" name="Grafik 21">
            <a:extLst>
              <a:ext uri="{FF2B5EF4-FFF2-40B4-BE49-F238E27FC236}">
                <a16:creationId xmlns:a16="http://schemas.microsoft.com/office/drawing/2014/main" id="{F456F838-1104-2412-064D-62C2C2A640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61" y="2209800"/>
            <a:ext cx="900000" cy="900000"/>
          </a:xfrm>
          <a:prstGeom prst="rect">
            <a:avLst/>
          </a:prstGeom>
        </p:spPr>
      </p:pic>
      <p:pic>
        <p:nvPicPr>
          <p:cNvPr id="6" name="Grafik 29">
            <a:extLst>
              <a:ext uri="{FF2B5EF4-FFF2-40B4-BE49-F238E27FC236}">
                <a16:creationId xmlns:a16="http://schemas.microsoft.com/office/drawing/2014/main" id="{0B2AB37F-65F3-2ADB-56F4-43BE506ED7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69" y="2710818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817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D8DD8C0-EBCA-4F68-92BD-A37D092A8D96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de-AT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Pricing EUR</a:t>
            </a:r>
            <a:br>
              <a:rPr lang="de-AT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de-DE" sz="26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hteck 6">
            <a:extLst>
              <a:ext uri="{FF2B5EF4-FFF2-40B4-BE49-F238E27FC236}">
                <a16:creationId xmlns:a16="http://schemas.microsoft.com/office/drawing/2014/main" id="{950143B3-EF43-C3C7-6CBD-85A27FC3ACA3}"/>
              </a:ext>
            </a:extLst>
          </p:cNvPr>
          <p:cNvSpPr/>
          <p:nvPr/>
        </p:nvSpPr>
        <p:spPr>
          <a:xfrm>
            <a:off x="568741" y="885054"/>
            <a:ext cx="718980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License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model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Subscription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Support &amp; Maintenance is </a:t>
            </a:r>
            <a:r>
              <a:rPr kumimoji="0" lang="de-DE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included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40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de-DE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min. term of the contract is 1 year; billing is conducted yearly 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D8AFD67-8EEC-C988-FD47-F90CDDF913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517640"/>
              </p:ext>
            </p:extLst>
          </p:nvPr>
        </p:nvGraphicFramePr>
        <p:xfrm>
          <a:off x="641148" y="2155943"/>
          <a:ext cx="9626572" cy="311891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31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2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6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6340">
                  <a:extLst>
                    <a:ext uri="{9D8B030D-6E8A-4147-A177-3AD203B41FA5}">
                      <a16:colId xmlns:a16="http://schemas.microsoft.com/office/drawing/2014/main" val="1697944022"/>
                    </a:ext>
                  </a:extLst>
                </a:gridCol>
              </a:tblGrid>
              <a:tr h="5189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Component</a:t>
                      </a:r>
                      <a:endParaRPr lang="de-DE" sz="14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Annually</a:t>
                      </a:r>
                      <a:r>
                        <a:rPr lang="de-DE" sz="14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Bandwith</a:t>
                      </a:r>
                      <a:r>
                        <a:rPr lang="de-DE" sz="14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in 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kern="1200" dirty="0">
                          <a:solidFill>
                            <a:schemeClr val="lt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Sandbox Environments incl.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2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XS    (1 – 10 </a:t>
                      </a:r>
                      <a:r>
                        <a:rPr lang="de-DE" sz="1400" b="0" kern="1200" dirty="0" err="1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users</a:t>
                      </a:r>
                      <a:r>
                        <a:rPr lang="de-DE" sz="14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€     690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2.5 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3621374"/>
                  </a:ext>
                </a:extLst>
              </a:tr>
              <a:tr h="371421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      (11 – 30 </a:t>
                      </a:r>
                      <a:r>
                        <a:rPr lang="de-DE" sz="1400" b="0" kern="1200" dirty="0" err="1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users</a:t>
                      </a:r>
                      <a:r>
                        <a:rPr lang="de-DE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€  1.140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 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0" kern="120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21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    (31 – 80 </a:t>
                      </a:r>
                      <a:r>
                        <a:rPr lang="de-DE" sz="1400" b="0" kern="1200" dirty="0" err="1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users</a:t>
                      </a:r>
                      <a:r>
                        <a:rPr lang="de-DE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€  1.650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 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0" kern="120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21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      (81 – 140 </a:t>
                      </a:r>
                      <a:r>
                        <a:rPr lang="de-DE" sz="1400" b="0" kern="1200" dirty="0" err="1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users</a:t>
                      </a:r>
                      <a:r>
                        <a:rPr lang="de-DE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€  2.075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 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0" kern="120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90811"/>
                  </a:ext>
                </a:extLst>
              </a:tr>
              <a:tr h="371421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XL    (141 – 300 </a:t>
                      </a:r>
                      <a:r>
                        <a:rPr lang="de-DE" sz="1400" b="0" kern="1200" dirty="0" err="1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users</a:t>
                      </a:r>
                      <a:r>
                        <a:rPr lang="de-DE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€  3.100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 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0" kern="120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150505"/>
                  </a:ext>
                </a:extLst>
              </a:tr>
              <a:tr h="371421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XXL  (301 – 600 </a:t>
                      </a:r>
                      <a:r>
                        <a:rPr lang="de-DE" sz="1400" b="0" kern="1200" dirty="0" err="1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users</a:t>
                      </a:r>
                      <a:r>
                        <a:rPr lang="de-DE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€  5.450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 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0" kern="120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813361"/>
                  </a:ext>
                </a:extLst>
              </a:tr>
              <a:tr h="371421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Enterprise (</a:t>
                      </a:r>
                      <a:r>
                        <a:rPr lang="de-DE" sz="14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600+ </a:t>
                      </a:r>
                      <a:r>
                        <a:rPr lang="de-DE" sz="1400" b="0" kern="1200" dirty="0" err="1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users</a:t>
                      </a:r>
                      <a:r>
                        <a:rPr lang="de-DE" sz="14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endParaRPr lang="de-DE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On request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250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9458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5">
            <a:extLst>
              <a:ext uri="{FF2B5EF4-FFF2-40B4-BE49-F238E27FC236}">
                <a16:creationId xmlns:a16="http://schemas.microsoft.com/office/drawing/2014/main" id="{4F37B6E5-5376-579B-DD24-60A9A795E8FA}"/>
              </a:ext>
            </a:extLst>
          </p:cNvPr>
          <p:cNvSpPr txBox="1">
            <a:spLocks/>
          </p:cNvSpPr>
          <p:nvPr/>
        </p:nvSpPr>
        <p:spPr>
          <a:xfrm>
            <a:off x="497378" y="326959"/>
            <a:ext cx="11197242" cy="5457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accent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AT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Pricing USD</a:t>
            </a:r>
            <a:br>
              <a:rPr lang="de-AT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de-DE" sz="26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D4C3924-5507-6993-1067-033AE6A613B4}"/>
              </a:ext>
            </a:extLst>
          </p:cNvPr>
          <p:cNvSpPr/>
          <p:nvPr/>
        </p:nvSpPr>
        <p:spPr>
          <a:xfrm>
            <a:off x="568741" y="885054"/>
            <a:ext cx="718980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License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model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kumimoji="0" lang="de-DE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Subscription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Support &amp; Maintenance is included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14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min. term of the contract is 1 year; billing is conducted yearly 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7F739E4-6771-4146-F42A-E3C2D6E0BD73}"/>
              </a:ext>
            </a:extLst>
          </p:cNvPr>
          <p:cNvGraphicFramePr>
            <a:graphicFrameLocks noGrp="1"/>
          </p:cNvGraphicFramePr>
          <p:nvPr/>
        </p:nvGraphicFramePr>
        <p:xfrm>
          <a:off x="641148" y="2155943"/>
          <a:ext cx="9626572" cy="311891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31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2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6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6340">
                  <a:extLst>
                    <a:ext uri="{9D8B030D-6E8A-4147-A177-3AD203B41FA5}">
                      <a16:colId xmlns:a16="http://schemas.microsoft.com/office/drawing/2014/main" val="1697944022"/>
                    </a:ext>
                  </a:extLst>
                </a:gridCol>
              </a:tblGrid>
              <a:tr h="5189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Component</a:t>
                      </a:r>
                      <a:endParaRPr lang="de-DE" sz="1400" b="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Annually</a:t>
                      </a:r>
                      <a:r>
                        <a:rPr lang="de-DE" sz="14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err="1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Bandwith</a:t>
                      </a:r>
                      <a:r>
                        <a:rPr lang="de-DE" sz="14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 in 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0" kern="1200" dirty="0">
                          <a:solidFill>
                            <a:schemeClr val="lt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Sandbox Environments incl.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2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XS    (1 – 10 </a:t>
                      </a:r>
                      <a:r>
                        <a:rPr lang="de-DE" sz="1400" b="0" kern="1200" dirty="0" err="1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users</a:t>
                      </a:r>
                      <a:r>
                        <a:rPr lang="de-DE" sz="14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$    825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2.5 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3621374"/>
                  </a:ext>
                </a:extLst>
              </a:tr>
              <a:tr h="371421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S      (11 – 30 </a:t>
                      </a:r>
                      <a:r>
                        <a:rPr lang="de-DE" sz="1400" b="0" kern="1200" dirty="0" err="1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users</a:t>
                      </a:r>
                      <a:r>
                        <a:rPr lang="de-DE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$ 1,500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5 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0" kern="120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21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M    (31 – 80 </a:t>
                      </a:r>
                      <a:r>
                        <a:rPr lang="de-DE" sz="1400" b="0" kern="1200" dirty="0" err="1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users</a:t>
                      </a:r>
                      <a:r>
                        <a:rPr lang="de-DE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$ 2,030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10 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0" kern="120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21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L      (81 – 140 </a:t>
                      </a:r>
                      <a:r>
                        <a:rPr lang="de-DE" sz="1400" b="0" kern="1200" dirty="0" err="1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users</a:t>
                      </a:r>
                      <a:r>
                        <a:rPr lang="de-DE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$ 2,640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15 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0" kern="120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490811"/>
                  </a:ext>
                </a:extLst>
              </a:tr>
              <a:tr h="371421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XL    (141 – 300 </a:t>
                      </a:r>
                      <a:r>
                        <a:rPr lang="de-DE" sz="1400" b="0" kern="1200" dirty="0" err="1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users</a:t>
                      </a:r>
                      <a:r>
                        <a:rPr lang="de-DE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$ 4,080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20 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0" kern="120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150505"/>
                  </a:ext>
                </a:extLst>
              </a:tr>
              <a:tr h="371421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XXL  (301 – 600 </a:t>
                      </a:r>
                      <a:r>
                        <a:rPr lang="de-DE" sz="1400" b="0" kern="1200" dirty="0" err="1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users</a:t>
                      </a:r>
                      <a:r>
                        <a:rPr lang="de-DE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$ 7,200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25 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400" b="0" kern="1200" dirty="0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813361"/>
                  </a:ext>
                </a:extLst>
              </a:tr>
              <a:tr h="371421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Enterprise (</a:t>
                      </a:r>
                      <a:r>
                        <a:rPr lang="de-DE" sz="14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600+ </a:t>
                      </a:r>
                      <a:r>
                        <a:rPr lang="de-DE" sz="1400" b="0" kern="1200" dirty="0" err="1">
                          <a:solidFill>
                            <a:schemeClr val="dk1"/>
                          </a:solidFill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users</a:t>
                      </a:r>
                      <a:r>
                        <a:rPr lang="de-DE" sz="1400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)</a:t>
                      </a:r>
                      <a:endParaRPr lang="de-DE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On request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sz="14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250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0233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ntertitel 7">
            <a:extLst>
              <a:ext uri="{FF2B5EF4-FFF2-40B4-BE49-F238E27FC236}">
                <a16:creationId xmlns:a16="http://schemas.microsoft.com/office/drawing/2014/main" id="{E207DF6E-6F24-43CA-8697-538C4609B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852" y="4253486"/>
            <a:ext cx="5543372" cy="1655762"/>
          </a:xfrm>
        </p:spPr>
        <p:txBody>
          <a:bodyPr/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de-DE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de-DE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www.mscrm-addons.com</a:t>
            </a:r>
            <a:endParaRPr lang="de-DE" sz="2000" dirty="0">
              <a:solidFill>
                <a:schemeClr val="tx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de-DE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	</a:t>
            </a:r>
            <a:r>
              <a:rPr lang="de-DE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support.mscrm-addons.com</a:t>
            </a:r>
            <a:r>
              <a:rPr lang="de-DE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de-DE" sz="2000" dirty="0">
                <a:solidFill>
                  <a:schemeClr val="tx2"/>
                </a:solidFill>
              </a:rPr>
              <a:t>	</a:t>
            </a:r>
            <a:r>
              <a:rPr lang="en-US" sz="2000" dirty="0" err="1">
                <a:solidFill>
                  <a:srgbClr val="0077B3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Youtube</a:t>
            </a:r>
            <a:r>
              <a:rPr lang="en-US" sz="2000" dirty="0">
                <a:solidFill>
                  <a:srgbClr val="0077B3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Channel (How </a:t>
            </a:r>
            <a:r>
              <a:rPr lang="en-US" sz="2000" dirty="0" err="1">
                <a:solidFill>
                  <a:srgbClr val="0077B3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To's</a:t>
            </a:r>
            <a:r>
              <a:rPr lang="en-US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Use-Cases)</a:t>
            </a:r>
            <a:r>
              <a:rPr lang="de-DE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C96DD3A7-96A0-4F01-86C3-419546E3D7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06637"/>
          </a:xfrm>
        </p:spPr>
        <p:txBody>
          <a:bodyPr/>
          <a:lstStyle/>
          <a:p>
            <a:r>
              <a:rPr lang="de-DE" sz="5000" dirty="0" err="1">
                <a:solidFill>
                  <a:schemeClr val="tx2"/>
                </a:solidFill>
              </a:rPr>
              <a:t>Thank</a:t>
            </a:r>
            <a:r>
              <a:rPr lang="de-DE" sz="5000" dirty="0">
                <a:solidFill>
                  <a:schemeClr val="tx2"/>
                </a:solidFill>
              </a:rPr>
              <a:t> </a:t>
            </a:r>
            <a:r>
              <a:rPr lang="de-DE" sz="5000" dirty="0" err="1">
                <a:solidFill>
                  <a:schemeClr val="tx2"/>
                </a:solidFill>
              </a:rPr>
              <a:t>you</a:t>
            </a:r>
            <a:r>
              <a:rPr lang="de-DE" sz="5000" dirty="0">
                <a:solidFill>
                  <a:schemeClr val="tx2"/>
                </a:solidFill>
              </a:rPr>
              <a:t>!</a:t>
            </a:r>
          </a:p>
        </p:txBody>
      </p:sp>
      <p:pic>
        <p:nvPicPr>
          <p:cNvPr id="3" name="Grafik 2" descr="Erdkugel: Afrika und Europa mit einfarbiger Füllung">
            <a:extLst>
              <a:ext uri="{FF2B5EF4-FFF2-40B4-BE49-F238E27FC236}">
                <a16:creationId xmlns:a16="http://schemas.microsoft.com/office/drawing/2014/main" id="{38C13577-DC68-191D-FFB9-90715CA4AC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7357" y="4426998"/>
            <a:ext cx="396000" cy="396000"/>
          </a:xfrm>
          <a:prstGeom prst="rect">
            <a:avLst/>
          </a:prstGeom>
        </p:spPr>
      </p:pic>
      <p:pic>
        <p:nvPicPr>
          <p:cNvPr id="5" name="Grafik 4" descr="Fragen mit einfarbiger Füllung">
            <a:extLst>
              <a:ext uri="{FF2B5EF4-FFF2-40B4-BE49-F238E27FC236}">
                <a16:creationId xmlns:a16="http://schemas.microsoft.com/office/drawing/2014/main" id="{998EC1BB-5498-A810-1E50-82D2E04EAB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9357" y="4932515"/>
            <a:ext cx="396000" cy="396000"/>
          </a:xfrm>
          <a:prstGeom prst="rect">
            <a:avLst/>
          </a:prstGeom>
        </p:spPr>
      </p:pic>
      <p:pic>
        <p:nvPicPr>
          <p:cNvPr id="9" name="Grafik 8" descr="Präsentation mit Medien mit einfarbiger Füllung">
            <a:extLst>
              <a:ext uri="{FF2B5EF4-FFF2-40B4-BE49-F238E27FC236}">
                <a16:creationId xmlns:a16="http://schemas.microsoft.com/office/drawing/2014/main" id="{0B735DF4-AD7D-92F9-8EA6-DC8B04B8FD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9357" y="5389972"/>
            <a:ext cx="396000" cy="396000"/>
          </a:xfrm>
          <a:prstGeom prst="rect">
            <a:avLst/>
          </a:prstGeom>
        </p:spPr>
      </p:pic>
      <p:sp>
        <p:nvSpPr>
          <p:cNvPr id="12" name="Untertitel 7">
            <a:extLst>
              <a:ext uri="{FF2B5EF4-FFF2-40B4-BE49-F238E27FC236}">
                <a16:creationId xmlns:a16="http://schemas.microsoft.com/office/drawing/2014/main" id="{309D733D-4D35-D394-9B81-C9D1845C3504}"/>
              </a:ext>
            </a:extLst>
          </p:cNvPr>
          <p:cNvSpPr txBox="1">
            <a:spLocks/>
          </p:cNvSpPr>
          <p:nvPr/>
        </p:nvSpPr>
        <p:spPr>
          <a:xfrm>
            <a:off x="6181725" y="4253486"/>
            <a:ext cx="5543372" cy="165576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de-DE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</a:t>
            </a:r>
            <a:r>
              <a:rPr lang="de-DE" sz="2000" dirty="0">
                <a:solidFill>
                  <a:srgbClr val="0077B3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info@mscrm-addons.</a:t>
            </a:r>
            <a:r>
              <a:rPr lang="de-DE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</a:t>
            </a:r>
            <a:r>
              <a:rPr lang="de-DE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de-DE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	EMEA:	+43 316 680 880 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de-DE" sz="20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	U.S.: 	+1 404 720 6066</a:t>
            </a:r>
          </a:p>
        </p:txBody>
      </p:sp>
      <p:pic>
        <p:nvPicPr>
          <p:cNvPr id="17" name="Grafik 16" descr="Umschlag mit einfarbiger Füllung">
            <a:extLst>
              <a:ext uri="{FF2B5EF4-FFF2-40B4-BE49-F238E27FC236}">
                <a16:creationId xmlns:a16="http://schemas.microsoft.com/office/drawing/2014/main" id="{BDEA2EC5-324B-7F56-2BFA-E158262ECBF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658230" y="4426998"/>
            <a:ext cx="396000" cy="396000"/>
          </a:xfrm>
          <a:prstGeom prst="rect">
            <a:avLst/>
          </a:prstGeom>
        </p:spPr>
      </p:pic>
      <p:pic>
        <p:nvPicPr>
          <p:cNvPr id="19" name="Grafik 18" descr="Telefon mit einfarbiger Füllung">
            <a:extLst>
              <a:ext uri="{FF2B5EF4-FFF2-40B4-BE49-F238E27FC236}">
                <a16:creationId xmlns:a16="http://schemas.microsoft.com/office/drawing/2014/main" id="{6EF91B9F-F0C9-BC80-B2AD-955E1788A61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662898" y="4883367"/>
            <a:ext cx="39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71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EDDBB4DA-7261-4C0E-9F3C-C518D46259C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8453" y="215850"/>
            <a:ext cx="11782927" cy="545745"/>
          </a:xfrm>
        </p:spPr>
        <p:txBody>
          <a:bodyPr/>
          <a:lstStyle/>
          <a:p>
            <a:pPr algn="ctr"/>
            <a:r>
              <a:rPr lang="de-DE" dirty="0"/>
              <a:t>Save Money and Dynamics 365 Data Storage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728D6606-75B3-4CDE-453C-74309F42CFB9}"/>
              </a:ext>
            </a:extLst>
          </p:cNvPr>
          <p:cNvSpPr txBox="1">
            <a:spLocks/>
          </p:cNvSpPr>
          <p:nvPr/>
        </p:nvSpPr>
        <p:spPr>
          <a:xfrm>
            <a:off x="265800" y="962825"/>
            <a:ext cx="11713301" cy="9290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  <a:tabLst>
                <a:tab pos="3248025" algn="l"/>
              </a:tabLst>
            </a:pPr>
            <a:r>
              <a:rPr 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No matter what industry or sector </a:t>
            </a:r>
            <a:r>
              <a:rPr lang="en-US" sz="1400" dirty="0">
                <a:latin typeface="Segoe UI" panose="020B0502040204020203" pitchFamily="34" charset="0"/>
                <a:cs typeface="Segoe UI" panose="020B0502040204020203" pitchFamily="34" charset="0"/>
              </a:rPr>
              <a:t>your company operates in, hundreds of emails are sent and received every day. On a monthly basis, this results in a considerable amount of data, which also takes up a lot of storage space. </a:t>
            </a:r>
            <a:r>
              <a:rPr lang="en-US" sz="1400" b="1" i="0" dirty="0" err="1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AttachmentExtractor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 helps you </a:t>
            </a:r>
            <a:r>
              <a:rPr lang="en-US" sz="1400" b="1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reduce </a:t>
            </a:r>
            <a:r>
              <a:rPr lang="en-US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the amount of data by up to 60% per day by extracting and moving attachments and notes to Azure Blob Storage or SharePoint. </a:t>
            </a:r>
            <a:endParaRPr lang="de-DE" sz="1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EBF5EC6-6AF8-DF74-E549-2750A4C3BF13}"/>
              </a:ext>
            </a:extLst>
          </p:cNvPr>
          <p:cNvGrpSpPr/>
          <p:nvPr/>
        </p:nvGrpSpPr>
        <p:grpSpPr>
          <a:xfrm>
            <a:off x="161446" y="2002982"/>
            <a:ext cx="11642864" cy="3957362"/>
            <a:chOff x="161446" y="1934614"/>
            <a:chExt cx="11642864" cy="3957362"/>
          </a:xfrm>
        </p:grpSpPr>
        <p:sp>
          <p:nvSpPr>
            <p:cNvPr id="67" name="TextBox 24">
              <a:extLst>
                <a:ext uri="{FF2B5EF4-FFF2-40B4-BE49-F238E27FC236}">
                  <a16:creationId xmlns:a16="http://schemas.microsoft.com/office/drawing/2014/main" id="{E7B251B9-9C61-4E92-8EF0-09C77DCB6D0E}"/>
                </a:ext>
              </a:extLst>
            </p:cNvPr>
            <p:cNvSpPr txBox="1"/>
            <p:nvPr/>
          </p:nvSpPr>
          <p:spPr>
            <a:xfrm>
              <a:off x="8283870" y="3667726"/>
              <a:ext cx="3520440" cy="3967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37160" tIns="137160" rIns="137160" bIns="13716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600"/>
                </a:spcBef>
              </a:pPr>
              <a:r>
                <a:rPr lang="en-US" sz="2400" b="1">
                  <a:solidFill>
                    <a:srgbClr val="0975A9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DESIRED OUTCOMES</a:t>
              </a:r>
            </a:p>
          </p:txBody>
        </p:sp>
        <p:sp>
          <p:nvSpPr>
            <p:cNvPr id="68" name="TextBox 26">
              <a:extLst>
                <a:ext uri="{FF2B5EF4-FFF2-40B4-BE49-F238E27FC236}">
                  <a16:creationId xmlns:a16="http://schemas.microsoft.com/office/drawing/2014/main" id="{3DADCD60-D557-8E50-71D2-4618A67AE585}"/>
                </a:ext>
              </a:extLst>
            </p:cNvPr>
            <p:cNvSpPr txBox="1"/>
            <p:nvPr/>
          </p:nvSpPr>
          <p:spPr>
            <a:xfrm>
              <a:off x="195461" y="3994658"/>
              <a:ext cx="3564327" cy="18973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37160" tIns="137160" rIns="137160" bIns="137160" rtlCol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5725" indent="-85725" algn="just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  <a:tabLst>
                  <a:tab pos="3248025" algn="l"/>
                </a:tabLst>
              </a:pPr>
              <a:r>
                <a:rPr lang="en-GB" sz="1400" dirty="0">
                  <a:effectLst/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 </a:t>
              </a:r>
              <a:r>
                <a:rPr lang="en-GB" sz="1400" dirty="0"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Expensive database space</a:t>
              </a:r>
            </a:p>
            <a:p>
              <a:pPr marL="85725" indent="-85725" algn="just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  <a:tabLst>
                  <a:tab pos="3248025" algn="l"/>
                </a:tabLst>
              </a:pPr>
              <a:r>
                <a:rPr lang="en-GB" sz="1400" dirty="0">
                  <a:effectLst/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High demand on storage space</a:t>
              </a:r>
            </a:p>
            <a:p>
              <a:pPr marL="85725" indent="-85725" algn="just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  <a:tabLst>
                  <a:tab pos="3248025" algn="l"/>
                </a:tabLst>
              </a:pPr>
              <a:r>
                <a:rPr lang="en-GB" sz="1400" dirty="0"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Time intensive process to move files from Dynamics 365 to SharePoint</a:t>
              </a:r>
              <a:endParaRPr lang="de-DE" sz="1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9" name="TextBox 32">
              <a:extLst>
                <a:ext uri="{FF2B5EF4-FFF2-40B4-BE49-F238E27FC236}">
                  <a16:creationId xmlns:a16="http://schemas.microsoft.com/office/drawing/2014/main" id="{FEAC1E98-D828-7849-3D04-5DEC30D071B0}"/>
                </a:ext>
              </a:extLst>
            </p:cNvPr>
            <p:cNvSpPr txBox="1"/>
            <p:nvPr/>
          </p:nvSpPr>
          <p:spPr>
            <a:xfrm>
              <a:off x="4233237" y="3962072"/>
              <a:ext cx="3375660" cy="15499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37160" tIns="137160" rIns="137160" bIns="137160" rtlCol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07000"/>
                </a:lnSpc>
                <a:spcAft>
                  <a:spcPts val="800"/>
                </a:spcAft>
                <a:tabLst>
                  <a:tab pos="3248025" algn="l"/>
                </a:tabLst>
              </a:pPr>
              <a:r>
                <a:rPr lang="en-US" sz="1400" dirty="0" err="1">
                  <a:latin typeface="Segoe UI" panose="020B0502040204020203" pitchFamily="34" charset="0"/>
                  <a:cs typeface="Segoe UI" panose="020B0502040204020203" pitchFamily="34" charset="0"/>
                </a:rPr>
                <a:t>AttachmentExtractor</a:t>
              </a:r>
              <a:r>
                <a:rPr lang="en-US" sz="1400" dirty="0">
                  <a:latin typeface="Segoe UI" panose="020B0502040204020203" pitchFamily="34" charset="0"/>
                  <a:cs typeface="Segoe UI" panose="020B0502040204020203" pitchFamily="34" charset="0"/>
                </a:rPr>
                <a:t> saves money and Dynamics 365 data storage by moving e-mail attachments, notes and e-mail content to an alternative storage. </a:t>
              </a:r>
            </a:p>
          </p:txBody>
        </p:sp>
        <p:sp>
          <p:nvSpPr>
            <p:cNvPr id="70" name="TextBox 33">
              <a:extLst>
                <a:ext uri="{FF2B5EF4-FFF2-40B4-BE49-F238E27FC236}">
                  <a16:creationId xmlns:a16="http://schemas.microsoft.com/office/drawing/2014/main" id="{04507C12-6040-2481-6FF0-E5E633EE2CE1}"/>
                </a:ext>
              </a:extLst>
            </p:cNvPr>
            <p:cNvSpPr txBox="1"/>
            <p:nvPr/>
          </p:nvSpPr>
          <p:spPr>
            <a:xfrm>
              <a:off x="8283870" y="3994657"/>
              <a:ext cx="3375660" cy="18321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37160" tIns="137160" rIns="137160" bIns="137160" rtlCol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5725" indent="-85725" algn="just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  <a:tabLst>
                  <a:tab pos="3248025" algn="l"/>
                </a:tabLst>
              </a:pPr>
              <a:r>
                <a:rPr lang="en-GB" sz="1400" dirty="0"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 Save money by moving documents and e-mail content to an alternative storage (Azure Blob or SharePoint)</a:t>
              </a:r>
              <a:endParaRPr lang="en-GB" sz="14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endParaRPr>
            </a:p>
            <a:p>
              <a:pPr marL="85725" indent="-85725" algn="just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  <a:tabLst>
                  <a:tab pos="3248025" algn="l"/>
                </a:tabLst>
              </a:pPr>
              <a:r>
                <a:rPr lang="en-GB" sz="1400" dirty="0"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 No difference in accessing extracted content for users</a:t>
              </a:r>
            </a:p>
            <a:p>
              <a:pPr marL="85725" indent="-85725" algn="just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  <a:tabLst>
                  <a:tab pos="3248025" algn="l"/>
                </a:tabLst>
              </a:pPr>
              <a:r>
                <a:rPr lang="en-GB" sz="1400" dirty="0">
                  <a:latin typeface="Segoe UI" panose="020B0502040204020203" pitchFamily="34" charset="0"/>
                  <a:ea typeface="Calibri" panose="020F0502020204030204" pitchFamily="34" charset="0"/>
                  <a:cs typeface="Segoe UI" panose="020B0502040204020203" pitchFamily="34" charset="0"/>
                </a:rPr>
                <a:t> Speed up migrations &amp; upgrades </a:t>
              </a:r>
            </a:p>
          </p:txBody>
        </p:sp>
        <p:sp>
          <p:nvSpPr>
            <p:cNvPr id="71" name="TextBox 18">
              <a:extLst>
                <a:ext uri="{FF2B5EF4-FFF2-40B4-BE49-F238E27FC236}">
                  <a16:creationId xmlns:a16="http://schemas.microsoft.com/office/drawing/2014/main" id="{C77B3E83-A3ED-FAB1-7FE5-50B53D409E77}"/>
                </a:ext>
              </a:extLst>
            </p:cNvPr>
            <p:cNvSpPr txBox="1"/>
            <p:nvPr/>
          </p:nvSpPr>
          <p:spPr>
            <a:xfrm>
              <a:off x="161446" y="3667726"/>
              <a:ext cx="3520440" cy="3967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37160" tIns="137160" rIns="137160" bIns="13716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u="none" strike="noStrike" kern="0" cap="none" spc="0" normalizeH="0" baseline="0" noProof="0">
                  <a:ln>
                    <a:noFill/>
                  </a:ln>
                  <a:solidFill>
                    <a:srgbClr val="0975A9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CHALLENGES</a:t>
              </a:r>
            </a:p>
          </p:txBody>
        </p:sp>
        <p:sp>
          <p:nvSpPr>
            <p:cNvPr id="72" name="TextBox 27">
              <a:extLst>
                <a:ext uri="{FF2B5EF4-FFF2-40B4-BE49-F238E27FC236}">
                  <a16:creationId xmlns:a16="http://schemas.microsoft.com/office/drawing/2014/main" id="{6D5683E3-4673-40D7-9E42-3FAE4887139F}"/>
                </a:ext>
              </a:extLst>
            </p:cNvPr>
            <p:cNvSpPr txBox="1"/>
            <p:nvPr/>
          </p:nvSpPr>
          <p:spPr>
            <a:xfrm>
              <a:off x="4222658" y="3667726"/>
              <a:ext cx="3520440" cy="3967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37160" tIns="137160" rIns="137160" bIns="137160" rtlCol="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u="none" strike="noStrike" kern="0" cap="none" spc="0" normalizeH="0" baseline="0" noProof="0">
                  <a:ln>
                    <a:noFill/>
                  </a:ln>
                  <a:solidFill>
                    <a:srgbClr val="0975A9"/>
                  </a:solidFill>
                  <a:effectLst/>
                  <a:uLnTx/>
                  <a:uFillTx/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OUR SOLUTION</a:t>
              </a:r>
            </a:p>
          </p:txBody>
        </p:sp>
        <p:pic>
          <p:nvPicPr>
            <p:cNvPr id="73" name="Grafik 67" descr="Ein Bild, das Licht, Anzeige enthält.&#10;&#10;Automatisch generierte Beschreibung">
              <a:extLst>
                <a:ext uri="{FF2B5EF4-FFF2-40B4-BE49-F238E27FC236}">
                  <a16:creationId xmlns:a16="http://schemas.microsoft.com/office/drawing/2014/main" id="{E7F850D0-E754-19EA-1FC8-7B46C0267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2379" y="2435518"/>
              <a:ext cx="947300" cy="947300"/>
            </a:xfrm>
            <a:prstGeom prst="rect">
              <a:avLst/>
            </a:prstGeom>
          </p:spPr>
        </p:pic>
        <p:pic>
          <p:nvPicPr>
            <p:cNvPr id="74" name="Grafik 16">
              <a:extLst>
                <a:ext uri="{FF2B5EF4-FFF2-40B4-BE49-F238E27FC236}">
                  <a16:creationId xmlns:a16="http://schemas.microsoft.com/office/drawing/2014/main" id="{74F4FCA6-7002-D604-655F-9E8C7F2E9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2998" y="1934614"/>
              <a:ext cx="2553806" cy="1679214"/>
            </a:xfrm>
            <a:prstGeom prst="rect">
              <a:avLst/>
            </a:prstGeom>
          </p:spPr>
        </p:pic>
        <p:grpSp>
          <p:nvGrpSpPr>
            <p:cNvPr id="75" name="Gruppieren 20">
              <a:extLst>
                <a:ext uri="{FF2B5EF4-FFF2-40B4-BE49-F238E27FC236}">
                  <a16:creationId xmlns:a16="http://schemas.microsoft.com/office/drawing/2014/main" id="{223D9648-FFF9-BB47-47AE-0D0663213029}"/>
                </a:ext>
              </a:extLst>
            </p:cNvPr>
            <p:cNvGrpSpPr/>
            <p:nvPr/>
          </p:nvGrpSpPr>
          <p:grpSpPr>
            <a:xfrm>
              <a:off x="8667750" y="2613703"/>
              <a:ext cx="2120900" cy="904875"/>
              <a:chOff x="8667750" y="2428875"/>
              <a:chExt cx="2120900" cy="904875"/>
            </a:xfrm>
          </p:grpSpPr>
          <p:pic>
            <p:nvPicPr>
              <p:cNvPr id="76" name="Grafik 4" descr="Ein Bild, das Tasse, sitzend, dunkel, haltend enthält.&#10;&#10;Beschreibung automatisch generiert.">
                <a:extLst>
                  <a:ext uri="{FF2B5EF4-FFF2-40B4-BE49-F238E27FC236}">
                    <a16:creationId xmlns:a16="http://schemas.microsoft.com/office/drawing/2014/main" id="{864645EE-A3BC-32B9-5041-20E55FB9BA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67750" y="2428875"/>
                <a:ext cx="885825" cy="904875"/>
              </a:xfrm>
              <a:prstGeom prst="rect">
                <a:avLst/>
              </a:prstGeom>
            </p:spPr>
          </p:pic>
          <p:pic>
            <p:nvPicPr>
              <p:cNvPr id="77" name="Grafik 5" descr="Ein Bild, das Schild, Monitor, Bildschirm, sitzend enthält.&#10;&#10;Beschreibung automatisch generiert.">
                <a:extLst>
                  <a:ext uri="{FF2B5EF4-FFF2-40B4-BE49-F238E27FC236}">
                    <a16:creationId xmlns:a16="http://schemas.microsoft.com/office/drawing/2014/main" id="{8FAAD8C7-CF68-E57A-F275-0854BFF453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576667" y="2690813"/>
                <a:ext cx="581025" cy="533400"/>
              </a:xfrm>
              <a:prstGeom prst="rect">
                <a:avLst/>
              </a:prstGeom>
            </p:spPr>
          </p:pic>
          <p:pic>
            <p:nvPicPr>
              <p:cNvPr id="78" name="Grafik 6">
                <a:extLst>
                  <a:ext uri="{FF2B5EF4-FFF2-40B4-BE49-F238E27FC236}">
                    <a16:creationId xmlns:a16="http://schemas.microsoft.com/office/drawing/2014/main" id="{F726C113-9FFE-6410-5B2F-F42AF90716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207625" y="2817813"/>
                <a:ext cx="581025" cy="3810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162061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EDDBB4DA-7261-4C0E-9F3C-C518D46259C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8453" y="215850"/>
            <a:ext cx="11782927" cy="545745"/>
          </a:xfrm>
        </p:spPr>
        <p:txBody>
          <a:bodyPr/>
          <a:lstStyle/>
          <a:p>
            <a:pPr algn="ctr"/>
            <a:r>
              <a:rPr lang="de-DE" dirty="0"/>
              <a:t>Key Features</a:t>
            </a:r>
          </a:p>
        </p:txBody>
      </p:sp>
      <p:sp>
        <p:nvSpPr>
          <p:cNvPr id="1027" name="TextBox 18">
            <a:extLst>
              <a:ext uri="{FF2B5EF4-FFF2-40B4-BE49-F238E27FC236}">
                <a16:creationId xmlns:a16="http://schemas.microsoft.com/office/drawing/2014/main" id="{CF5034C3-FD5F-34B9-98FE-6AA3A872E868}"/>
              </a:ext>
            </a:extLst>
          </p:cNvPr>
          <p:cNvSpPr txBox="1"/>
          <p:nvPr/>
        </p:nvSpPr>
        <p:spPr>
          <a:xfrm>
            <a:off x="8885814" y="5529753"/>
            <a:ext cx="2531692" cy="545745"/>
          </a:xfrm>
          <a:prstGeom prst="rect">
            <a:avLst/>
          </a:prstGeom>
          <a:noFill/>
          <a:ln>
            <a:noFill/>
          </a:ln>
        </p:spPr>
        <p:txBody>
          <a:bodyPr wrap="square" lIns="137160" tIns="137160" rIns="137160" bIns="13716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en-US" sz="1900" b="1" kern="0" dirty="0">
                <a:solidFill>
                  <a:srgbClr val="0077B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many more…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CE87AB9-63DA-7D69-2C75-0B65A987C6FE}"/>
              </a:ext>
            </a:extLst>
          </p:cNvPr>
          <p:cNvGrpSpPr/>
          <p:nvPr/>
        </p:nvGrpSpPr>
        <p:grpSpPr>
          <a:xfrm>
            <a:off x="650755" y="1339755"/>
            <a:ext cx="10929598" cy="4719522"/>
            <a:chOff x="650755" y="1339755"/>
            <a:chExt cx="10929598" cy="4719522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CDC18FC-FCA9-B17C-5E3B-15E94BF3777D}"/>
                </a:ext>
              </a:extLst>
            </p:cNvPr>
            <p:cNvGrpSpPr/>
            <p:nvPr/>
          </p:nvGrpSpPr>
          <p:grpSpPr>
            <a:xfrm>
              <a:off x="650755" y="3600593"/>
              <a:ext cx="10929598" cy="2458684"/>
              <a:chOff x="565117" y="3530602"/>
              <a:chExt cx="10929598" cy="2458684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A7AE6CB1-CBA8-4704-1FBB-D0A02AC0B970}"/>
                  </a:ext>
                </a:extLst>
              </p:cNvPr>
              <p:cNvGrpSpPr/>
              <p:nvPr/>
            </p:nvGrpSpPr>
            <p:grpSpPr>
              <a:xfrm>
                <a:off x="4383484" y="3601481"/>
                <a:ext cx="3242953" cy="2387805"/>
                <a:chOff x="4383484" y="3601481"/>
                <a:chExt cx="3242953" cy="2387805"/>
              </a:xfrm>
            </p:grpSpPr>
            <p:grpSp>
              <p:nvGrpSpPr>
                <p:cNvPr id="124" name="Group 123">
                  <a:extLst>
                    <a:ext uri="{FF2B5EF4-FFF2-40B4-BE49-F238E27FC236}">
                      <a16:creationId xmlns:a16="http://schemas.microsoft.com/office/drawing/2014/main" id="{8151D7B9-224A-3581-8115-6A7D50DCF3E4}"/>
                    </a:ext>
                  </a:extLst>
                </p:cNvPr>
                <p:cNvGrpSpPr/>
                <p:nvPr/>
              </p:nvGrpSpPr>
              <p:grpSpPr>
                <a:xfrm>
                  <a:off x="4383484" y="3613509"/>
                  <a:ext cx="3242953" cy="2375777"/>
                  <a:chOff x="4484914" y="3792971"/>
                  <a:chExt cx="3242953" cy="2375777"/>
                </a:xfrm>
              </p:grpSpPr>
              <p:sp>
                <p:nvSpPr>
                  <p:cNvPr id="111" name="TextBox 26">
                    <a:extLst>
                      <a:ext uri="{FF2B5EF4-FFF2-40B4-BE49-F238E27FC236}">
                        <a16:creationId xmlns:a16="http://schemas.microsoft.com/office/drawing/2014/main" id="{0BB9056D-266F-2B57-E536-4C3BE7231567}"/>
                      </a:ext>
                    </a:extLst>
                  </p:cNvPr>
                  <p:cNvSpPr txBox="1"/>
                  <p:nvPr/>
                </p:nvSpPr>
                <p:spPr>
                  <a:xfrm>
                    <a:off x="4484914" y="4271430"/>
                    <a:ext cx="3242953" cy="189731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lIns="137160" tIns="137160" rIns="137160" bIns="137160" rtlCol="0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just" fontAlgn="base"/>
                    <a:r>
                      <a:rPr lang="en-US" sz="1400" b="0" i="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rPr>
                      <a:t>Fully integrated with SharePoint, e-mail attachments and notes can be automatically extracted to the correct document location. If a location is missing, our tool will create it for you.</a:t>
                    </a:r>
                  </a:p>
                  <a:p>
                    <a:br>
                      <a:rPr lang="en-US" sz="1400" dirty="0"/>
                    </a:br>
                    <a:endParaRPr lang="de-DE" sz="1400" dirty="0">
                      <a:effectLst/>
                      <a:latin typeface="Segoe UI" panose="020B0502040204020203" pitchFamily="34" charset="0"/>
                      <a:ea typeface="Calibri" panose="020F0502020204030204" pitchFamily="34" charset="0"/>
                      <a:cs typeface="Segoe UI" panose="020B0502040204020203" pitchFamily="34" charset="0"/>
                    </a:endParaRPr>
                  </a:p>
                </p:txBody>
              </p:sp>
              <p:sp>
                <p:nvSpPr>
                  <p:cNvPr id="112" name="TextBox 18">
                    <a:extLst>
                      <a:ext uri="{FF2B5EF4-FFF2-40B4-BE49-F238E27FC236}">
                        <a16:creationId xmlns:a16="http://schemas.microsoft.com/office/drawing/2014/main" id="{574982E6-3FC4-A389-31AA-786EF34D9193}"/>
                      </a:ext>
                    </a:extLst>
                  </p:cNvPr>
                  <p:cNvSpPr txBox="1"/>
                  <p:nvPr/>
                </p:nvSpPr>
                <p:spPr>
                  <a:xfrm>
                    <a:off x="5140805" y="3792971"/>
                    <a:ext cx="2515107" cy="54574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lIns="137160" tIns="137160" rIns="137160" bIns="137160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6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lang="en-US" sz="1600" b="1" kern="0" dirty="0">
                        <a:solidFill>
                          <a:srgbClr val="0077B3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SHAREPOINT INTEGRATION</a:t>
                    </a:r>
                    <a:endParaRPr kumimoji="0" lang="en-US" sz="160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77B3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</p:grpSp>
            <p:pic>
              <p:nvPicPr>
                <p:cNvPr id="5" name="Graphic 4" descr="Disk with solid fill">
                  <a:extLst>
                    <a:ext uri="{FF2B5EF4-FFF2-40B4-BE49-F238E27FC236}">
                      <a16:creationId xmlns:a16="http://schemas.microsoft.com/office/drawing/2014/main" id="{3D3A606D-646A-A47B-A443-A70AE995DA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548056" y="3601481"/>
                  <a:ext cx="558321" cy="558321"/>
                </a:xfrm>
                <a:prstGeom prst="rect">
                  <a:avLst/>
                </a:prstGeom>
              </p:spPr>
            </p:pic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7CD27C93-390D-24AD-4898-A6AD327E49B8}"/>
                  </a:ext>
                </a:extLst>
              </p:cNvPr>
              <p:cNvGrpSpPr/>
              <p:nvPr/>
            </p:nvGrpSpPr>
            <p:grpSpPr>
              <a:xfrm>
                <a:off x="565117" y="3530602"/>
                <a:ext cx="3327049" cy="2458684"/>
                <a:chOff x="565117" y="3530602"/>
                <a:chExt cx="3327049" cy="2458684"/>
              </a:xfrm>
            </p:grpSpPr>
            <p:sp>
              <p:nvSpPr>
                <p:cNvPr id="108" name="TextBox 26">
                  <a:extLst>
                    <a:ext uri="{FF2B5EF4-FFF2-40B4-BE49-F238E27FC236}">
                      <a16:creationId xmlns:a16="http://schemas.microsoft.com/office/drawing/2014/main" id="{843AE7BA-99F0-672C-9294-8300442E6A6D}"/>
                    </a:ext>
                  </a:extLst>
                </p:cNvPr>
                <p:cNvSpPr txBox="1"/>
                <p:nvPr/>
              </p:nvSpPr>
              <p:spPr>
                <a:xfrm>
                  <a:off x="565117" y="4091968"/>
                  <a:ext cx="3242953" cy="189731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137160" tIns="137160" rIns="137160" bIns="137160" rtlCol="0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just" fontAlgn="base"/>
                  <a:r>
                    <a:rPr lang="en-US" sz="1400" b="0" i="0" dirty="0">
                      <a:solidFill>
                        <a:srgbClr val="000000"/>
                      </a:solidFill>
                      <a:effectLst/>
                      <a:latin typeface="Segoe UI" panose="020B0502040204020203" pitchFamily="34" charset="0"/>
                    </a:rPr>
                    <a:t>Save file capacity by extracting e-mail attachments or note content to either SharePoint or Azure Blob.</a:t>
                  </a:r>
                </a:p>
                <a:p>
                  <a:br>
                    <a:rPr lang="en-US" sz="1400" dirty="0"/>
                  </a:br>
                  <a:endParaRPr lang="de-DE" sz="1400" dirty="0">
                    <a:effectLst/>
                    <a:latin typeface="Segoe UI" panose="020B0502040204020203" pitchFamily="34" charset="0"/>
                    <a:ea typeface="Calibri" panose="020F0502020204030204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109" name="TextBox 18">
                  <a:extLst>
                    <a:ext uri="{FF2B5EF4-FFF2-40B4-BE49-F238E27FC236}">
                      <a16:creationId xmlns:a16="http://schemas.microsoft.com/office/drawing/2014/main" id="{32C15FF3-128E-8A20-E2A4-913791769FD2}"/>
                    </a:ext>
                  </a:extLst>
                </p:cNvPr>
                <p:cNvSpPr txBox="1"/>
                <p:nvPr/>
              </p:nvSpPr>
              <p:spPr>
                <a:xfrm>
                  <a:off x="1168366" y="3613509"/>
                  <a:ext cx="2723800" cy="54574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137160" tIns="137160" rIns="137160" bIns="137160" rtlCol="0" anchor="ctr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600" b="1" kern="0" dirty="0">
                      <a:solidFill>
                        <a:srgbClr val="0077B3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EXTRACT E-MAIL ATTACHMENTS &amp; NOTES</a:t>
                  </a:r>
                </a:p>
              </p:txBody>
            </p:sp>
            <p:pic>
              <p:nvPicPr>
                <p:cNvPr id="13" name="Picture 12" descr="Icon&#10;&#10;Description automatically generated">
                  <a:extLst>
                    <a:ext uri="{FF2B5EF4-FFF2-40B4-BE49-F238E27FC236}">
                      <a16:creationId xmlns:a16="http://schemas.microsoft.com/office/drawing/2014/main" id="{BF299D62-C967-7EF7-DF6A-3EA2669494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6926" y="3530602"/>
                  <a:ext cx="628652" cy="628652"/>
                </a:xfrm>
                <a:prstGeom prst="rect">
                  <a:avLst/>
                </a:prstGeom>
              </p:spPr>
            </p:pic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9F72C99-14D3-5AF5-E7EC-F32A7DD3EC61}"/>
                  </a:ext>
                </a:extLst>
              </p:cNvPr>
              <p:cNvGrpSpPr/>
              <p:nvPr/>
            </p:nvGrpSpPr>
            <p:grpSpPr>
              <a:xfrm>
                <a:off x="8201851" y="3564460"/>
                <a:ext cx="3292864" cy="2424826"/>
                <a:chOff x="8201851" y="3564460"/>
                <a:chExt cx="3292864" cy="2424826"/>
              </a:xfrm>
            </p:grpSpPr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F70DFEA7-85E3-7A3C-D8CA-D00F5988439C}"/>
                    </a:ext>
                  </a:extLst>
                </p:cNvPr>
                <p:cNvGrpSpPr/>
                <p:nvPr/>
              </p:nvGrpSpPr>
              <p:grpSpPr>
                <a:xfrm>
                  <a:off x="8201851" y="3579651"/>
                  <a:ext cx="3292864" cy="2409635"/>
                  <a:chOff x="8336945" y="1340943"/>
                  <a:chExt cx="3292864" cy="2409635"/>
                </a:xfrm>
              </p:grpSpPr>
              <p:sp>
                <p:nvSpPr>
                  <p:cNvPr id="115" name="TextBox 26">
                    <a:extLst>
                      <a:ext uri="{FF2B5EF4-FFF2-40B4-BE49-F238E27FC236}">
                        <a16:creationId xmlns:a16="http://schemas.microsoft.com/office/drawing/2014/main" id="{9961A001-24E0-6666-42D8-DC28FB9AEA63}"/>
                      </a:ext>
                    </a:extLst>
                  </p:cNvPr>
                  <p:cNvSpPr txBox="1"/>
                  <p:nvPr/>
                </p:nvSpPr>
                <p:spPr>
                  <a:xfrm>
                    <a:off x="8336945" y="1853260"/>
                    <a:ext cx="3242953" cy="189731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lIns="137160" tIns="137160" rIns="137160" bIns="137160" rtlCol="0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just" fontAlgn="base"/>
                    <a:r>
                      <a:rPr lang="en-US" sz="1400" b="0" i="0" dirty="0" err="1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rPr>
                      <a:t>AttachmentExtractor</a:t>
                    </a:r>
                    <a:r>
                      <a:rPr lang="en-US" sz="1400" b="0" i="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rPr>
                      <a:t> also allows to e.g. only move content that is older than 2 years.</a:t>
                    </a:r>
                  </a:p>
                  <a:p>
                    <a:br>
                      <a:rPr lang="en-US" sz="1400" dirty="0"/>
                    </a:br>
                    <a:endParaRPr lang="de-DE" sz="1400" dirty="0">
                      <a:effectLst/>
                      <a:latin typeface="Segoe UI" panose="020B0502040204020203" pitchFamily="34" charset="0"/>
                      <a:ea typeface="Calibri" panose="020F0502020204030204" pitchFamily="34" charset="0"/>
                      <a:cs typeface="Segoe UI" panose="020B0502040204020203" pitchFamily="34" charset="0"/>
                    </a:endParaRPr>
                  </a:p>
                </p:txBody>
              </p:sp>
              <p:sp>
                <p:nvSpPr>
                  <p:cNvPr id="116" name="TextBox 18">
                    <a:extLst>
                      <a:ext uri="{FF2B5EF4-FFF2-40B4-BE49-F238E27FC236}">
                        <a16:creationId xmlns:a16="http://schemas.microsoft.com/office/drawing/2014/main" id="{AFF019A8-EAE0-CFF6-CD6F-273221AEECF6}"/>
                      </a:ext>
                    </a:extLst>
                  </p:cNvPr>
                  <p:cNvSpPr txBox="1"/>
                  <p:nvPr/>
                </p:nvSpPr>
                <p:spPr>
                  <a:xfrm>
                    <a:off x="8983283" y="1340943"/>
                    <a:ext cx="2646526" cy="54574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lIns="137160" tIns="137160" rIns="137160" bIns="137160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fontAlgn="base">
                      <a:spcBef>
                        <a:spcPts val="600"/>
                      </a:spcBef>
                      <a:defRPr/>
                    </a:pPr>
                    <a:r>
                      <a:rPr lang="en-US" sz="1600" b="1" kern="0" dirty="0">
                        <a:solidFill>
                          <a:srgbClr val="0077B3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ARCHIVING</a:t>
                    </a:r>
                  </a:p>
                </p:txBody>
              </p:sp>
            </p:grpSp>
            <p:pic>
              <p:nvPicPr>
                <p:cNvPr id="18" name="Graphic 17" descr="Filing Box Archive with solid fill">
                  <a:extLst>
                    <a:ext uri="{FF2B5EF4-FFF2-40B4-BE49-F238E27FC236}">
                      <a16:creationId xmlns:a16="http://schemas.microsoft.com/office/drawing/2014/main" id="{52B4629C-DC14-FD3D-7119-9CBA0E0F8E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00810" y="3564460"/>
                  <a:ext cx="594794" cy="59479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EBB91E0-C12D-C5EC-748A-11AF85B0321B}"/>
                </a:ext>
              </a:extLst>
            </p:cNvPr>
            <p:cNvGrpSpPr/>
            <p:nvPr/>
          </p:nvGrpSpPr>
          <p:grpSpPr>
            <a:xfrm>
              <a:off x="650755" y="1339755"/>
              <a:ext cx="10890489" cy="2478391"/>
              <a:chOff x="561853" y="1095847"/>
              <a:chExt cx="10890489" cy="2478391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1C161148-BF4E-E6EA-1AA7-B55CF6D3FA89}"/>
                  </a:ext>
                </a:extLst>
              </p:cNvPr>
              <p:cNvGrpSpPr/>
              <p:nvPr/>
            </p:nvGrpSpPr>
            <p:grpSpPr>
              <a:xfrm>
                <a:off x="561853" y="1113954"/>
                <a:ext cx="3253755" cy="2460284"/>
                <a:chOff x="561853" y="1113954"/>
                <a:chExt cx="3253755" cy="2460284"/>
              </a:xfrm>
            </p:grpSpPr>
            <p:sp>
              <p:nvSpPr>
                <p:cNvPr id="86" name="TextBox 26">
                  <a:extLst>
                    <a:ext uri="{FF2B5EF4-FFF2-40B4-BE49-F238E27FC236}">
                      <a16:creationId xmlns:a16="http://schemas.microsoft.com/office/drawing/2014/main" id="{9232C4FD-F4AE-C5FA-F6D2-FDE47AF867B4}"/>
                    </a:ext>
                  </a:extLst>
                </p:cNvPr>
                <p:cNvSpPr txBox="1"/>
                <p:nvPr/>
              </p:nvSpPr>
              <p:spPr>
                <a:xfrm>
                  <a:off x="572655" y="1676920"/>
                  <a:ext cx="3242953" cy="189731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137160" tIns="137160" rIns="137160" bIns="137160" rtlCol="0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just" fontAlgn="base"/>
                  <a:r>
                    <a:rPr lang="en-US" sz="1400" b="0" i="0" dirty="0">
                      <a:solidFill>
                        <a:srgbClr val="000000"/>
                      </a:solidFill>
                      <a:effectLst/>
                      <a:latin typeface="Segoe UI" panose="020B0502040204020203" pitchFamily="34" charset="0"/>
                    </a:rPr>
                    <a:t>Save data capacity by moving e-mail content from Microsof</a:t>
                  </a:r>
                  <a:r>
                    <a:rPr lang="en-US" sz="1400" dirty="0">
                      <a:solidFill>
                        <a:srgbClr val="000000"/>
                      </a:solidFill>
                      <a:latin typeface="Segoe UI" panose="020B0502040204020203" pitchFamily="34" charset="0"/>
                    </a:rPr>
                    <a:t>t </a:t>
                  </a:r>
                  <a:r>
                    <a:rPr lang="en-US" sz="1400" b="0" i="0" dirty="0">
                      <a:solidFill>
                        <a:srgbClr val="000000"/>
                      </a:solidFill>
                      <a:effectLst/>
                      <a:latin typeface="Segoe UI" panose="020B0502040204020203" pitchFamily="34" charset="0"/>
                    </a:rPr>
                    <a:t>Dynamics 365 (</a:t>
                  </a:r>
                  <a:r>
                    <a:rPr lang="en-US" sz="1400" b="0" i="0" dirty="0" err="1">
                      <a:solidFill>
                        <a:srgbClr val="000000"/>
                      </a:solidFill>
                      <a:effectLst/>
                      <a:latin typeface="Segoe UI" panose="020B0502040204020203" pitchFamily="34" charset="0"/>
                    </a:rPr>
                    <a:t>Dataverse</a:t>
                  </a:r>
                  <a:r>
                    <a:rPr lang="en-US" sz="1400" b="0" i="0" dirty="0">
                      <a:solidFill>
                        <a:srgbClr val="000000"/>
                      </a:solidFill>
                      <a:effectLst/>
                      <a:latin typeface="Segoe UI" panose="020B0502040204020203" pitchFamily="34" charset="0"/>
                    </a:rPr>
                    <a:t>) to an alternative storage.</a:t>
                  </a:r>
                </a:p>
                <a:p>
                  <a:br>
                    <a:rPr lang="en-US" sz="1400" dirty="0"/>
                  </a:br>
                  <a:endParaRPr lang="de-DE" sz="1400" dirty="0">
                    <a:effectLst/>
                    <a:latin typeface="Segoe UI" panose="020B0502040204020203" pitchFamily="34" charset="0"/>
                    <a:ea typeface="Calibri" panose="020F0502020204030204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87" name="TextBox 18">
                  <a:extLst>
                    <a:ext uri="{FF2B5EF4-FFF2-40B4-BE49-F238E27FC236}">
                      <a16:creationId xmlns:a16="http://schemas.microsoft.com/office/drawing/2014/main" id="{CA2AE71C-1F61-BF1B-29BD-57B3FB132831}"/>
                    </a:ext>
                  </a:extLst>
                </p:cNvPr>
                <p:cNvSpPr txBox="1"/>
                <p:nvPr/>
              </p:nvSpPr>
              <p:spPr>
                <a:xfrm>
                  <a:off x="1193791" y="1138638"/>
                  <a:ext cx="2604154" cy="54574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137160" tIns="137160" rIns="137160" bIns="137160" rtlCol="0" anchor="ctr"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6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600" b="1" kern="0" dirty="0">
                      <a:solidFill>
                        <a:srgbClr val="0077B3"/>
                      </a:solidFill>
                      <a:latin typeface="Segoe UI" panose="020B0502040204020203" pitchFamily="34" charset="0"/>
                      <a:cs typeface="Segoe UI" panose="020B0502040204020203" pitchFamily="34" charset="0"/>
                    </a:rPr>
                    <a:t>EXTRACT E-MAIL CONTENT </a:t>
                  </a:r>
                  <a:endParaRPr kumimoji="0" lang="en-US" sz="1600" u="none" strike="noStrike" kern="0" cap="none" spc="0" normalizeH="0" baseline="0" noProof="0" dirty="0">
                    <a:ln>
                      <a:noFill/>
                    </a:ln>
                    <a:solidFill>
                      <a:srgbClr val="0077B3"/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pic>
              <p:nvPicPr>
                <p:cNvPr id="21" name="Graphic 20" descr="Download with solid fill">
                  <a:extLst>
                    <a:ext uri="{FF2B5EF4-FFF2-40B4-BE49-F238E27FC236}">
                      <a16:creationId xmlns:a16="http://schemas.microsoft.com/office/drawing/2014/main" id="{5EEEB646-DD0A-2BFA-68B3-33F94122E22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1853" y="1113954"/>
                  <a:ext cx="638797" cy="638797"/>
                </a:xfrm>
                <a:prstGeom prst="rect">
                  <a:avLst/>
                </a:prstGeom>
              </p:spPr>
            </p:pic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4B973F70-0D6C-2C23-E106-B97DB50B7320}"/>
                  </a:ext>
                </a:extLst>
              </p:cNvPr>
              <p:cNvGrpSpPr/>
              <p:nvPr/>
            </p:nvGrpSpPr>
            <p:grpSpPr>
              <a:xfrm>
                <a:off x="8209389" y="1095847"/>
                <a:ext cx="3242953" cy="2478391"/>
                <a:chOff x="8209389" y="1095847"/>
                <a:chExt cx="3242953" cy="2478391"/>
              </a:xfrm>
            </p:grpSpPr>
            <p:grpSp>
              <p:nvGrpSpPr>
                <p:cNvPr id="105" name="Group 104">
                  <a:extLst>
                    <a:ext uri="{FF2B5EF4-FFF2-40B4-BE49-F238E27FC236}">
                      <a16:creationId xmlns:a16="http://schemas.microsoft.com/office/drawing/2014/main" id="{111F57A3-14E0-589B-6D51-3895BB5FF8C7}"/>
                    </a:ext>
                  </a:extLst>
                </p:cNvPr>
                <p:cNvGrpSpPr/>
                <p:nvPr/>
              </p:nvGrpSpPr>
              <p:grpSpPr>
                <a:xfrm>
                  <a:off x="8209389" y="1095847"/>
                  <a:ext cx="3242953" cy="2478391"/>
                  <a:chOff x="8336945" y="1272187"/>
                  <a:chExt cx="3242953" cy="2478391"/>
                </a:xfrm>
              </p:grpSpPr>
              <p:sp>
                <p:nvSpPr>
                  <p:cNvPr id="99" name="TextBox 26">
                    <a:extLst>
                      <a:ext uri="{FF2B5EF4-FFF2-40B4-BE49-F238E27FC236}">
                        <a16:creationId xmlns:a16="http://schemas.microsoft.com/office/drawing/2014/main" id="{14CD6099-38B5-F436-776D-723692DD79DA}"/>
                      </a:ext>
                    </a:extLst>
                  </p:cNvPr>
                  <p:cNvSpPr txBox="1"/>
                  <p:nvPr/>
                </p:nvSpPr>
                <p:spPr>
                  <a:xfrm>
                    <a:off x="8336945" y="1853260"/>
                    <a:ext cx="3242953" cy="189731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lIns="137160" tIns="137160" rIns="137160" bIns="137160" rtlCol="0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just" fontAlgn="base"/>
                    <a:r>
                      <a:rPr lang="en-US" sz="1400" b="0" i="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rPr>
                      <a:t>The extraction process is fully transparent. Thus, users will not notice differences when accessing the extracted content.</a:t>
                    </a:r>
                  </a:p>
                  <a:p>
                    <a:br>
                      <a:rPr lang="en-US" sz="1400" dirty="0"/>
                    </a:br>
                    <a:endParaRPr lang="de-DE" sz="1400" dirty="0">
                      <a:effectLst/>
                      <a:latin typeface="Segoe UI" panose="020B0502040204020203" pitchFamily="34" charset="0"/>
                      <a:ea typeface="Calibri" panose="020F0502020204030204" pitchFamily="34" charset="0"/>
                      <a:cs typeface="Segoe UI" panose="020B0502040204020203" pitchFamily="34" charset="0"/>
                    </a:endParaRPr>
                  </a:p>
                </p:txBody>
              </p:sp>
              <p:sp>
                <p:nvSpPr>
                  <p:cNvPr id="100" name="TextBox 18">
                    <a:extLst>
                      <a:ext uri="{FF2B5EF4-FFF2-40B4-BE49-F238E27FC236}">
                        <a16:creationId xmlns:a16="http://schemas.microsoft.com/office/drawing/2014/main" id="{6BC662CC-4F0F-2F42-D1DE-9FBD68F36B06}"/>
                      </a:ext>
                    </a:extLst>
                  </p:cNvPr>
                  <p:cNvSpPr txBox="1"/>
                  <p:nvPr/>
                </p:nvSpPr>
                <p:spPr>
                  <a:xfrm>
                    <a:off x="9013370" y="1272187"/>
                    <a:ext cx="2531692" cy="54574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lIns="137160" tIns="137160" rIns="137160" bIns="137160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spcBef>
                        <a:spcPts val="600"/>
                      </a:spcBef>
                      <a:defRPr/>
                    </a:pPr>
                    <a:r>
                      <a:rPr lang="en-US" sz="1600" b="1" kern="0" dirty="0">
                        <a:solidFill>
                          <a:srgbClr val="0077B3"/>
                        </a:solidFill>
                        <a:latin typeface="Segoe UI" panose="020B0502040204020203" pitchFamily="34" charset="0"/>
                        <a:cs typeface="Segoe UI" panose="020B0502040204020203" pitchFamily="34" charset="0"/>
                      </a:rPr>
                      <a:t>NO CHANGE IN DYNAMICS 365 UI </a:t>
                    </a:r>
                  </a:p>
                </p:txBody>
              </p:sp>
            </p:grpSp>
            <p:pic>
              <p:nvPicPr>
                <p:cNvPr id="32" name="Picture 31" descr="Icon&#10;&#10;Description automatically generated">
                  <a:extLst>
                    <a:ext uri="{FF2B5EF4-FFF2-40B4-BE49-F238E27FC236}">
                      <a16:creationId xmlns:a16="http://schemas.microsoft.com/office/drawing/2014/main" id="{11662043-FEC8-0F1C-EC4A-DC369FD0F6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275266" y="1134608"/>
                  <a:ext cx="558321" cy="558321"/>
                </a:xfrm>
                <a:prstGeom prst="rect">
                  <a:avLst/>
                </a:prstGeom>
              </p:spPr>
            </p:pic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6B73B675-4F13-A6E2-9779-70DFEA44E87A}"/>
                  </a:ext>
                </a:extLst>
              </p:cNvPr>
              <p:cNvGrpSpPr/>
              <p:nvPr/>
            </p:nvGrpSpPr>
            <p:grpSpPr>
              <a:xfrm>
                <a:off x="4391022" y="1109129"/>
                <a:ext cx="3242953" cy="2465109"/>
                <a:chOff x="4391022" y="1109129"/>
                <a:chExt cx="3242953" cy="2465109"/>
              </a:xfrm>
            </p:grpSpPr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C19438CF-C878-404C-A086-05BD38646434}"/>
                    </a:ext>
                  </a:extLst>
                </p:cNvPr>
                <p:cNvGrpSpPr/>
                <p:nvPr/>
              </p:nvGrpSpPr>
              <p:grpSpPr>
                <a:xfrm>
                  <a:off x="4391022" y="1147185"/>
                  <a:ext cx="3242953" cy="2427053"/>
                  <a:chOff x="8427315" y="530499"/>
                  <a:chExt cx="3242953" cy="2427053"/>
                </a:xfrm>
              </p:grpSpPr>
              <p:sp>
                <p:nvSpPr>
                  <p:cNvPr id="80" name="TextBox 26">
                    <a:extLst>
                      <a:ext uri="{FF2B5EF4-FFF2-40B4-BE49-F238E27FC236}">
                        <a16:creationId xmlns:a16="http://schemas.microsoft.com/office/drawing/2014/main" id="{3EB98D01-C0E2-060A-1BB5-0D29B0020001}"/>
                      </a:ext>
                    </a:extLst>
                  </p:cNvPr>
                  <p:cNvSpPr txBox="1"/>
                  <p:nvPr/>
                </p:nvSpPr>
                <p:spPr>
                  <a:xfrm>
                    <a:off x="8427315" y="1060234"/>
                    <a:ext cx="3242953" cy="189731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lIns="137160" tIns="137160" rIns="137160" bIns="137160" rtlCol="0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just" fontAlgn="base"/>
                    <a:r>
                      <a:rPr lang="en-US" sz="1400" b="0" i="0" dirty="0" err="1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rPr>
                      <a:t>AttachmentExtractor</a:t>
                    </a:r>
                    <a:r>
                      <a:rPr lang="en-US" sz="1400" b="0" i="0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rPr>
                      <a:t> supports Azure Blob Storage (ABS) for storing large amounts of documents as well as e-mail content.</a:t>
                    </a:r>
                  </a:p>
                  <a:p>
                    <a:br>
                      <a:rPr lang="en-US" sz="1400" dirty="0"/>
                    </a:br>
                    <a:endParaRPr lang="de-DE" sz="1400" dirty="0">
                      <a:effectLst/>
                      <a:latin typeface="Segoe UI" panose="020B0502040204020203" pitchFamily="34" charset="0"/>
                      <a:ea typeface="Calibri" panose="020F0502020204030204" pitchFamily="34" charset="0"/>
                      <a:cs typeface="Segoe UI" panose="020B0502040204020203" pitchFamily="34" charset="0"/>
                    </a:endParaRPr>
                  </a:p>
                </p:txBody>
              </p:sp>
              <p:sp>
                <p:nvSpPr>
                  <p:cNvPr id="82" name="TextBox 18">
                    <a:extLst>
                      <a:ext uri="{FF2B5EF4-FFF2-40B4-BE49-F238E27FC236}">
                        <a16:creationId xmlns:a16="http://schemas.microsoft.com/office/drawing/2014/main" id="{EA1B93EA-ED51-92D6-80FD-269A04235A99}"/>
                      </a:ext>
                    </a:extLst>
                  </p:cNvPr>
                  <p:cNvSpPr txBox="1"/>
                  <p:nvPr/>
                </p:nvSpPr>
                <p:spPr>
                  <a:xfrm>
                    <a:off x="9066114" y="530499"/>
                    <a:ext cx="2604154" cy="54574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lIns="137160" tIns="137160" rIns="137160" bIns="137160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6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77B3"/>
                        </a:solidFill>
                        <a:effectLst/>
                        <a:uLnTx/>
                        <a:uFillTx/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a:t>AZURE </a:t>
                    </a:r>
                    <a:r>
                      <a:rPr lang="en-US" sz="1600" b="1" kern="0" dirty="0">
                        <a:solidFill>
                          <a:srgbClr val="0077B3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rPr>
                      <a:t>BLOB STORAGE</a:t>
                    </a:r>
                    <a:endParaRPr kumimoji="0" lang="en-US" sz="160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77B3"/>
                      </a:solidFill>
                      <a:effectLst/>
                      <a:uLnTx/>
                      <a:uFillTx/>
                      <a:latin typeface="Segoe UI" panose="020B0502040204020203" pitchFamily="34" charset="0"/>
                      <a:ea typeface="Segoe UI" panose="020B0502040204020203" pitchFamily="34" charset="0"/>
                      <a:cs typeface="Segoe UI" panose="020B0502040204020203" pitchFamily="34" charset="0"/>
                    </a:endParaRPr>
                  </a:p>
                </p:txBody>
              </p:sp>
            </p:grpSp>
            <p:pic>
              <p:nvPicPr>
                <p:cNvPr id="37" name="Picture 36" descr="Icon&#10;&#10;Description automatically generated">
                  <a:extLst>
                    <a:ext uri="{FF2B5EF4-FFF2-40B4-BE49-F238E27FC236}">
                      <a16:creationId xmlns:a16="http://schemas.microsoft.com/office/drawing/2014/main" id="{036E87B6-1D18-E98F-74D9-E8AD64BE65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70766" y="1109129"/>
                  <a:ext cx="635611" cy="635611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191033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rafik 42">
            <a:extLst>
              <a:ext uri="{FF2B5EF4-FFF2-40B4-BE49-F238E27FC236}">
                <a16:creationId xmlns:a16="http://schemas.microsoft.com/office/drawing/2014/main" id="{036AB121-CAA4-06A9-73BC-5DC253891D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402" y="3306866"/>
            <a:ext cx="936000" cy="936000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5FEDB24-18B9-4F3D-86DD-26AD7761C15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2154250"/>
            <a:ext cx="3969327" cy="4540239"/>
          </a:xfrm>
        </p:spPr>
        <p:txBody>
          <a:bodyPr/>
          <a:lstStyle/>
          <a:p>
            <a:pPr marL="0" indent="0">
              <a:buNone/>
            </a:pPr>
            <a:r>
              <a:rPr lang="de-DE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The Challenge: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800" dirty="0"/>
              <a:t>E-mail content consuming</a:t>
            </a:r>
            <a:br>
              <a:rPr lang="de-DE" sz="1800" dirty="0"/>
            </a:br>
            <a:r>
              <a:rPr lang="de-DE" sz="1800" dirty="0"/>
              <a:t>data capacity </a:t>
            </a:r>
            <a:br>
              <a:rPr lang="de-DE" sz="1800" dirty="0"/>
            </a:br>
            <a:endParaRPr lang="de-DE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800" dirty="0"/>
              <a:t>E-mail &amp; note attachments </a:t>
            </a:r>
            <a:br>
              <a:rPr lang="de-DE" sz="1800" dirty="0"/>
            </a:br>
            <a:r>
              <a:rPr lang="de-DE" sz="1800" dirty="0"/>
              <a:t>consuming file capacity</a:t>
            </a:r>
            <a:br>
              <a:rPr lang="de-DE" sz="1800" dirty="0"/>
            </a:br>
            <a:endParaRPr lang="de-DE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800" dirty="0"/>
              <a:t>Both are continuously growing in production environments</a:t>
            </a:r>
            <a:br>
              <a:rPr lang="de-DE" sz="1800" dirty="0"/>
            </a:br>
            <a:endParaRPr lang="de-DE" sz="1800" dirty="0"/>
          </a:p>
          <a:p>
            <a:pPr marL="0" indent="0">
              <a:buNone/>
            </a:pPr>
            <a:r>
              <a:rPr lang="de-DE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Result:</a:t>
            </a:r>
            <a:endParaRPr lang="de-DE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800" dirty="0"/>
              <a:t>Additional expensive capacity add-ons are required</a:t>
            </a:r>
            <a:br>
              <a:rPr lang="de-DE" sz="1800" dirty="0"/>
            </a:br>
            <a:endParaRPr lang="de-DE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sz="1800" dirty="0"/>
              <a:t>Attachments are hard to find in Dynamics 365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2E015061-9149-42E4-90D6-EE6F297FE8F8}"/>
              </a:ext>
            </a:extLst>
          </p:cNvPr>
          <p:cNvSpPr txBox="1">
            <a:spLocks/>
          </p:cNvSpPr>
          <p:nvPr/>
        </p:nvSpPr>
        <p:spPr>
          <a:xfrm>
            <a:off x="4101981" y="144270"/>
            <a:ext cx="7827948" cy="5457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94C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000" dirty="0">
                <a:solidFill>
                  <a:srgbClr val="0077B3"/>
                </a:solidFill>
              </a:rPr>
              <a:t>Dataverse Storage Model</a:t>
            </a:r>
          </a:p>
        </p:txBody>
      </p:sp>
      <p:sp>
        <p:nvSpPr>
          <p:cNvPr id="30" name="Zylinder 29">
            <a:extLst>
              <a:ext uri="{FF2B5EF4-FFF2-40B4-BE49-F238E27FC236}">
                <a16:creationId xmlns:a16="http://schemas.microsoft.com/office/drawing/2014/main" id="{C0E87F2B-037B-7F6D-C25D-1A04E68CB19C}"/>
              </a:ext>
            </a:extLst>
          </p:cNvPr>
          <p:cNvSpPr/>
          <p:nvPr/>
        </p:nvSpPr>
        <p:spPr>
          <a:xfrm>
            <a:off x="8202539" y="4275560"/>
            <a:ext cx="3312000" cy="1728000"/>
          </a:xfrm>
          <a:prstGeom prst="can">
            <a:avLst>
              <a:gd name="adj" fmla="val 23304"/>
            </a:avLst>
          </a:prstGeom>
          <a:solidFill>
            <a:schemeClr val="tx2">
              <a:alpha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latin typeface="Segoe UI" panose="020B0502040204020203" pitchFamily="34" charset="0"/>
                <a:cs typeface="Segoe UI" panose="020B0502040204020203" pitchFamily="34" charset="0"/>
              </a:rPr>
              <a:t>Log Capacity</a:t>
            </a:r>
          </a:p>
          <a:p>
            <a:pPr algn="ctr"/>
            <a:r>
              <a:rPr lang="de-AT" i="1" dirty="0">
                <a:latin typeface="Segoe UI" panose="020B0502040204020203" pitchFamily="34" charset="0"/>
                <a:cs typeface="Segoe UI" panose="020B0502040204020203" pitchFamily="34" charset="0"/>
              </a:rPr>
              <a:t>2 GB</a:t>
            </a:r>
            <a:r>
              <a:rPr lang="de-AT" sz="1800" i="1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*1</a:t>
            </a:r>
            <a:endParaRPr lang="de-AT" i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de-AT" i="1" dirty="0">
                <a:latin typeface="Segoe UI" panose="020B0502040204020203" pitchFamily="34" charset="0"/>
                <a:cs typeface="Segoe UI" panose="020B0502040204020203" pitchFamily="34" charset="0"/>
              </a:rPr>
              <a:t>Addon: $ 10/GB/month</a:t>
            </a:r>
            <a:r>
              <a:rPr lang="de-AT" sz="1800" i="1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*2</a:t>
            </a:r>
            <a:endParaRPr lang="de-AT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Zylinder 30">
            <a:extLst>
              <a:ext uri="{FF2B5EF4-FFF2-40B4-BE49-F238E27FC236}">
                <a16:creationId xmlns:a16="http://schemas.microsoft.com/office/drawing/2014/main" id="{859116EF-BBF6-E596-50C3-809FADE98F6C}"/>
              </a:ext>
            </a:extLst>
          </p:cNvPr>
          <p:cNvSpPr/>
          <p:nvPr/>
        </p:nvSpPr>
        <p:spPr>
          <a:xfrm>
            <a:off x="8186404" y="2864656"/>
            <a:ext cx="3312000" cy="1728000"/>
          </a:xfrm>
          <a:prstGeom prst="can">
            <a:avLst>
              <a:gd name="adj" fmla="val 23304"/>
            </a:avLst>
          </a:prstGeom>
          <a:solidFill>
            <a:schemeClr val="tx2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latin typeface="Segoe UI" panose="020B0502040204020203" pitchFamily="34" charset="0"/>
                <a:cs typeface="Segoe UI" panose="020B0502040204020203" pitchFamily="34" charset="0"/>
              </a:rPr>
              <a:t>File Capacity</a:t>
            </a:r>
          </a:p>
          <a:p>
            <a:pPr algn="ctr"/>
            <a:r>
              <a:rPr lang="de-AT" i="1" dirty="0">
                <a:latin typeface="Segoe UI" panose="020B0502040204020203" pitchFamily="34" charset="0"/>
                <a:cs typeface="Segoe UI" panose="020B0502040204020203" pitchFamily="34" charset="0"/>
              </a:rPr>
              <a:t>20 GB + 2 GB/user</a:t>
            </a:r>
            <a:r>
              <a:rPr lang="de-AT" sz="1800" i="1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*1</a:t>
            </a:r>
            <a:endParaRPr lang="de-AT" i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de-AT" i="1" dirty="0">
                <a:latin typeface="Segoe UI" panose="020B0502040204020203" pitchFamily="34" charset="0"/>
                <a:cs typeface="Segoe UI" panose="020B0502040204020203" pitchFamily="34" charset="0"/>
              </a:rPr>
              <a:t>Addon: $ 2/GB/month</a:t>
            </a:r>
            <a:r>
              <a:rPr lang="de-AT" sz="1800" i="1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*2</a:t>
            </a:r>
            <a:endParaRPr lang="de-AT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Zylinder 31">
            <a:extLst>
              <a:ext uri="{FF2B5EF4-FFF2-40B4-BE49-F238E27FC236}">
                <a16:creationId xmlns:a16="http://schemas.microsoft.com/office/drawing/2014/main" id="{655070FB-6663-CAD0-6C36-891162807E21}"/>
              </a:ext>
            </a:extLst>
          </p:cNvPr>
          <p:cNvSpPr/>
          <p:nvPr/>
        </p:nvSpPr>
        <p:spPr>
          <a:xfrm>
            <a:off x="8186404" y="1453751"/>
            <a:ext cx="3312000" cy="1728000"/>
          </a:xfrm>
          <a:prstGeom prst="ca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b="1" dirty="0">
                <a:latin typeface="Segoe UI" panose="020B0502040204020203" pitchFamily="34" charset="0"/>
                <a:cs typeface="Segoe UI" panose="020B0502040204020203" pitchFamily="34" charset="0"/>
              </a:rPr>
              <a:t>Database Capacity</a:t>
            </a:r>
          </a:p>
          <a:p>
            <a:pPr algn="ctr"/>
            <a:r>
              <a:rPr lang="de-AT" i="1" dirty="0">
                <a:latin typeface="Segoe UI" panose="020B0502040204020203" pitchFamily="34" charset="0"/>
                <a:cs typeface="Segoe UI" panose="020B0502040204020203" pitchFamily="34" charset="0"/>
              </a:rPr>
              <a:t>10 GB + 250 MB/user</a:t>
            </a:r>
            <a:r>
              <a:rPr lang="de-AT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​</a:t>
            </a:r>
            <a:r>
              <a:rPr lang="de-AT" sz="1800" i="1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*1</a:t>
            </a:r>
            <a:endParaRPr lang="de-AT" i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de-AT" i="1" dirty="0">
                <a:latin typeface="Segoe UI" panose="020B0502040204020203" pitchFamily="34" charset="0"/>
                <a:cs typeface="Segoe UI" panose="020B0502040204020203" pitchFamily="34" charset="0"/>
              </a:rPr>
              <a:t>Addon: $ 40/GB/month</a:t>
            </a:r>
            <a:r>
              <a:rPr lang="de-AT" sz="1800" i="1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*2</a:t>
            </a:r>
            <a:r>
              <a:rPr lang="de-AT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33" name="Rectangle 35">
            <a:extLst>
              <a:ext uri="{FF2B5EF4-FFF2-40B4-BE49-F238E27FC236}">
                <a16:creationId xmlns:a16="http://schemas.microsoft.com/office/drawing/2014/main" id="{6E376CE6-016A-8622-00A5-DAF462A4F47E}"/>
              </a:ext>
            </a:extLst>
          </p:cNvPr>
          <p:cNvSpPr/>
          <p:nvPr/>
        </p:nvSpPr>
        <p:spPr>
          <a:xfrm>
            <a:off x="4101981" y="6285735"/>
            <a:ext cx="5669694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200" baseline="30000"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1)</a:t>
            </a:r>
            <a:r>
              <a:rPr lang="de-AT" sz="1200"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 https://dynamics.microsoft.com/en-us/pricing/</a:t>
            </a:r>
            <a:r>
              <a:rPr lang="de-AT" sz="1200">
                <a:latin typeface="Segoe UI" panose="020B0502040204020203" pitchFamily="34" charset="0"/>
                <a:cs typeface="Segoe UI" panose="020B0502040204020203" pitchFamily="34" charset="0"/>
              </a:rPr>
              <a:t> - Dynamics 365 Licensing Guide</a:t>
            </a:r>
          </a:p>
        </p:txBody>
      </p:sp>
      <p:sp>
        <p:nvSpPr>
          <p:cNvPr id="34" name="Rectangle 36">
            <a:extLst>
              <a:ext uri="{FF2B5EF4-FFF2-40B4-BE49-F238E27FC236}">
                <a16:creationId xmlns:a16="http://schemas.microsoft.com/office/drawing/2014/main" id="{F5599005-086B-67C3-3A49-AF99ADFC0FAA}"/>
              </a:ext>
            </a:extLst>
          </p:cNvPr>
          <p:cNvSpPr/>
          <p:nvPr/>
        </p:nvSpPr>
        <p:spPr>
          <a:xfrm>
            <a:off x="4120340" y="6550223"/>
            <a:ext cx="449199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200" baseline="30000" dirty="0"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2) </a:t>
            </a:r>
            <a:r>
              <a:rPr lang="de-AT" sz="1200" dirty="0"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https://admin.microsoft.com/Adminportal</a:t>
            </a:r>
            <a:r>
              <a:rPr lang="de-AT" sz="1200" dirty="0">
                <a:latin typeface="Segoe UI" panose="020B0502040204020203" pitchFamily="34" charset="0"/>
                <a:cs typeface="Segoe UI" panose="020B0502040204020203" pitchFamily="34" charset="0"/>
              </a:rPr>
              <a:t> – Purchase Services</a:t>
            </a:r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730F60E8-3E64-AF6A-C052-0AB20AA53F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542" y="3811712"/>
            <a:ext cx="468000" cy="493077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AF3FAD9B-FAC0-ABDE-B759-EE6B712893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162" y="1778498"/>
            <a:ext cx="936000" cy="936000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1EEED5A6-AD26-9965-19FC-C27073A946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657" y="3769828"/>
            <a:ext cx="432000" cy="432000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1797071F-EF41-9690-5A55-B8C12C07F5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772" y="3965005"/>
            <a:ext cx="468000" cy="4680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5CCD5D5-D3AD-4A1E-B608-90A11D1AA5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466" y="2165865"/>
            <a:ext cx="648000" cy="648000"/>
          </a:xfrm>
          <a:prstGeom prst="rect">
            <a:avLst/>
          </a:prstGeom>
        </p:spPr>
      </p:pic>
      <p:sp>
        <p:nvSpPr>
          <p:cNvPr id="44" name="Pfeil: nach rechts 43">
            <a:extLst>
              <a:ext uri="{FF2B5EF4-FFF2-40B4-BE49-F238E27FC236}">
                <a16:creationId xmlns:a16="http://schemas.microsoft.com/office/drawing/2014/main" id="{B72F92F2-9BEA-D905-DA8D-6F3D4047E1A0}"/>
              </a:ext>
            </a:extLst>
          </p:cNvPr>
          <p:cNvSpPr/>
          <p:nvPr/>
        </p:nvSpPr>
        <p:spPr>
          <a:xfrm>
            <a:off x="6319124" y="2167708"/>
            <a:ext cx="1260000" cy="38560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Pfeil: nach rechts 44">
            <a:extLst>
              <a:ext uri="{FF2B5EF4-FFF2-40B4-BE49-F238E27FC236}">
                <a16:creationId xmlns:a16="http://schemas.microsoft.com/office/drawing/2014/main" id="{9E93161E-4574-1B58-82E2-A43C6CED3E6B}"/>
              </a:ext>
            </a:extLst>
          </p:cNvPr>
          <p:cNvSpPr/>
          <p:nvPr/>
        </p:nvSpPr>
        <p:spPr>
          <a:xfrm>
            <a:off x="6294785" y="3613092"/>
            <a:ext cx="1260000" cy="38560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7" name="Grafik 46">
            <a:extLst>
              <a:ext uri="{FF2B5EF4-FFF2-40B4-BE49-F238E27FC236}">
                <a16:creationId xmlns:a16="http://schemas.microsoft.com/office/drawing/2014/main" id="{43A7E789-3944-0E41-C819-2B2E2DC58A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63" y="-73213"/>
            <a:ext cx="2340000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847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EDDBB4DA-7261-4C0E-9F3C-C518D46259C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38453" y="215850"/>
            <a:ext cx="11782927" cy="545745"/>
          </a:xfrm>
        </p:spPr>
        <p:txBody>
          <a:bodyPr/>
          <a:lstStyle/>
          <a:p>
            <a:pPr algn="ctr"/>
            <a:r>
              <a:rPr lang="en-US" dirty="0"/>
              <a:t>Capacity Consumption</a:t>
            </a:r>
            <a:endParaRPr lang="de-DE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666645FB-BFFD-42E6-5BB1-BC3EA422A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75" y="1059638"/>
            <a:ext cx="10537371" cy="478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352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25925BC-5848-4712-A6F4-5AE320E7820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2431404"/>
            <a:ext cx="3958936" cy="3899445"/>
          </a:xfrm>
        </p:spPr>
        <p:txBody>
          <a:bodyPr/>
          <a:lstStyle/>
          <a:p>
            <a:pPr marL="0" indent="0">
              <a:buNone/>
            </a:pPr>
            <a:r>
              <a:rPr lang="de-DE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Key Benefits</a:t>
            </a:r>
            <a:br>
              <a:rPr lang="de-DE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endParaRPr lang="de-DE" sz="1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de-DE" altLang="de-DE" sz="1800" dirty="0">
                <a:ea typeface="Segoe UI" panose="020B0502040204020203" pitchFamily="34" charset="0"/>
                <a:cs typeface="Segoe UI" panose="020B0502040204020203" pitchFamily="34" charset="0"/>
              </a:rPr>
              <a:t>Reduce data &amp; file capacity</a:t>
            </a:r>
            <a:br>
              <a:rPr lang="de-DE" altLang="de-DE" sz="1800" dirty="0"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de-DE" altLang="de-DE" sz="1800" dirty="0">
                <a:ea typeface="Segoe UI" panose="020B0502040204020203" pitchFamily="34" charset="0"/>
                <a:cs typeface="Segoe UI" panose="020B0502040204020203" pitchFamily="34" charset="0"/>
              </a:rPr>
              <a:t>and </a:t>
            </a:r>
            <a:r>
              <a:rPr lang="de-DE" altLang="de-DE" sz="1800" dirty="0"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save costs</a:t>
            </a:r>
            <a:br>
              <a:rPr lang="de-DE" altLang="de-DE" sz="1800" dirty="0"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de-DE" altLang="de-DE" sz="180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de-DE" altLang="de-DE" sz="1800" dirty="0">
                <a:latin typeface="Segoe UI Semibold" panose="020B0702040204020203" pitchFamily="34" charset="0"/>
                <a:ea typeface="Segoe UI" panose="020B0502040204020203" pitchFamily="34" charset="0"/>
                <a:cs typeface="Segoe UI Semibold" panose="020B0702040204020203" pitchFamily="34" charset="0"/>
              </a:rPr>
              <a:t>No change</a:t>
            </a:r>
            <a:r>
              <a:rPr lang="de-DE" altLang="de-DE" sz="1800" dirty="0">
                <a:ea typeface="Segoe UI" panose="020B0502040204020203" pitchFamily="34" charset="0"/>
                <a:cs typeface="Segoe UI" panose="020B0502040204020203" pitchFamily="34" charset="0"/>
              </a:rPr>
              <a:t> for your users</a:t>
            </a:r>
            <a:r>
              <a:rPr lang="de-DE" altLang="de-DE" sz="1800" dirty="0">
                <a:ea typeface="Segoe UI" panose="020B0502040204020203" pitchFamily="34" charset="0"/>
              </a:rPr>
              <a:t> </a:t>
            </a:r>
            <a:br>
              <a:rPr lang="de-DE" altLang="de-DE" sz="1800" dirty="0">
                <a:ea typeface="Segoe UI" panose="020B0502040204020203" pitchFamily="34" charset="0"/>
              </a:rPr>
            </a:br>
            <a:r>
              <a:rPr lang="de-DE" altLang="de-DE" sz="1800" dirty="0">
                <a:ea typeface="Segoe UI" panose="020B0502040204020203" pitchFamily="34" charset="0"/>
              </a:rPr>
              <a:t>on file access</a:t>
            </a:r>
            <a:br>
              <a:rPr lang="de-DE" altLang="de-DE" sz="1800" dirty="0"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de-DE" altLang="de-DE" sz="180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de-DE" altLang="de-DE" sz="1800" dirty="0">
                <a:ea typeface="Segoe UI" panose="020B0502040204020203" pitchFamily="34" charset="0"/>
                <a:cs typeface="Segoe UI" panose="020B0502040204020203" pitchFamily="34" charset="0"/>
              </a:rPr>
              <a:t>SharePoint:  Follow rules defined by Dynamics 365 integration </a:t>
            </a:r>
            <a:br>
              <a:rPr lang="de-DE" altLang="de-DE" sz="1800" dirty="0"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de-DE" altLang="de-DE" sz="180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de-DE" altLang="de-DE" sz="1800" dirty="0">
                <a:ea typeface="Segoe UI" panose="020B0502040204020203" pitchFamily="34" charset="0"/>
                <a:cs typeface="Segoe UI" panose="020B0502040204020203" pitchFamily="34" charset="0"/>
              </a:rPr>
              <a:t>Build Archive or Backup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E1CCA350-FBC4-4FBB-86AB-25B4D5083D2C}"/>
              </a:ext>
            </a:extLst>
          </p:cNvPr>
          <p:cNvSpPr txBox="1">
            <a:spLocks/>
          </p:cNvSpPr>
          <p:nvPr/>
        </p:nvSpPr>
        <p:spPr>
          <a:xfrm>
            <a:off x="4101980" y="144270"/>
            <a:ext cx="8090019" cy="54574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94C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000" dirty="0">
                <a:solidFill>
                  <a:schemeClr val="accent1"/>
                </a:solidFill>
              </a:rPr>
              <a:t>AttachmentExtractor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22D1E96-7948-9B8F-1DDA-860E960D33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47" y="-51321"/>
            <a:ext cx="2340000" cy="2340000"/>
          </a:xfrm>
          <a:prstGeom prst="rect">
            <a:avLst/>
          </a:prstGeom>
        </p:spPr>
      </p:pic>
      <p:cxnSp>
        <p:nvCxnSpPr>
          <p:cNvPr id="10" name="Straight Arrow Connector 6">
            <a:extLst>
              <a:ext uri="{FF2B5EF4-FFF2-40B4-BE49-F238E27FC236}">
                <a16:creationId xmlns:a16="http://schemas.microsoft.com/office/drawing/2014/main" id="{08AB2A37-22C6-2232-0D11-406BEBFBFEBA}"/>
              </a:ext>
            </a:extLst>
          </p:cNvPr>
          <p:cNvCxnSpPr>
            <a:cxnSpLocks/>
          </p:cNvCxnSpPr>
          <p:nvPr/>
        </p:nvCxnSpPr>
        <p:spPr>
          <a:xfrm>
            <a:off x="8132039" y="2496720"/>
            <a:ext cx="0" cy="484632"/>
          </a:xfrm>
          <a:prstGeom prst="straightConnector1">
            <a:avLst/>
          </a:prstGeom>
          <a:ln w="57150">
            <a:solidFill>
              <a:srgbClr val="0077B3"/>
            </a:solidFill>
            <a:headEnd type="none" w="lg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0">
            <a:extLst>
              <a:ext uri="{FF2B5EF4-FFF2-40B4-BE49-F238E27FC236}">
                <a16:creationId xmlns:a16="http://schemas.microsoft.com/office/drawing/2014/main" id="{B6331652-DDFD-5D93-ECCC-8F5839B3DBDB}"/>
              </a:ext>
            </a:extLst>
          </p:cNvPr>
          <p:cNvCxnSpPr>
            <a:cxnSpLocks/>
          </p:cNvCxnSpPr>
          <p:nvPr/>
        </p:nvCxnSpPr>
        <p:spPr>
          <a:xfrm flipH="1">
            <a:off x="7019160" y="4457398"/>
            <a:ext cx="628248" cy="547693"/>
          </a:xfrm>
          <a:prstGeom prst="straightConnector1">
            <a:avLst/>
          </a:prstGeom>
          <a:ln w="57150">
            <a:solidFill>
              <a:srgbClr val="0077B3"/>
            </a:solidFill>
            <a:headEnd type="none" w="lg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35A788C-0680-F51B-BA47-AE6D5561764D}"/>
              </a:ext>
            </a:extLst>
          </p:cNvPr>
          <p:cNvSpPr txBox="1"/>
          <p:nvPr/>
        </p:nvSpPr>
        <p:spPr>
          <a:xfrm>
            <a:off x="5657323" y="1785073"/>
            <a:ext cx="4949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Dataverse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b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Microsoft Dynamics 365 &amp;  Power Apps data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AD23C128-F666-929B-6905-A253521E6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367" y="3015637"/>
            <a:ext cx="972084" cy="998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20">
            <a:extLst>
              <a:ext uri="{FF2B5EF4-FFF2-40B4-BE49-F238E27FC236}">
                <a16:creationId xmlns:a16="http://schemas.microsoft.com/office/drawing/2014/main" id="{65A4D5CA-CE85-9D3E-3CCF-5AB17967420D}"/>
              </a:ext>
            </a:extLst>
          </p:cNvPr>
          <p:cNvSpPr txBox="1"/>
          <p:nvPr/>
        </p:nvSpPr>
        <p:spPr>
          <a:xfrm>
            <a:off x="6732848" y="4016746"/>
            <a:ext cx="2798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err="1">
                <a:solidFill>
                  <a:schemeClr val="accent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AttachmentExtractor</a:t>
            </a:r>
            <a:endParaRPr lang="en-US">
              <a:solidFill>
                <a:schemeClr val="accent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1" name="Picture 6" descr="Azure Blob Logo">
            <a:extLst>
              <a:ext uri="{FF2B5EF4-FFF2-40B4-BE49-F238E27FC236}">
                <a16:creationId xmlns:a16="http://schemas.microsoft.com/office/drawing/2014/main" id="{14CC6436-BCA1-0185-7D08-3DB8B4374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451" y="4990951"/>
            <a:ext cx="2118916" cy="86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Download Microsoft SharePoint Logo in SVG Vector or PNG File Format - Logo .wine">
            <a:extLst>
              <a:ext uri="{FF2B5EF4-FFF2-40B4-BE49-F238E27FC236}">
                <a16:creationId xmlns:a16="http://schemas.microsoft.com/office/drawing/2014/main" id="{2750FB10-0FAB-62A1-4926-B14745454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277" y="4871615"/>
            <a:ext cx="1648810" cy="109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4">
            <a:extLst>
              <a:ext uri="{FF2B5EF4-FFF2-40B4-BE49-F238E27FC236}">
                <a16:creationId xmlns:a16="http://schemas.microsoft.com/office/drawing/2014/main" id="{0F16FD52-CD8E-2D52-ADD3-E722CCFAB4E1}"/>
              </a:ext>
            </a:extLst>
          </p:cNvPr>
          <p:cNvSpPr txBox="1"/>
          <p:nvPr/>
        </p:nvSpPr>
        <p:spPr>
          <a:xfrm>
            <a:off x="5683061" y="5795617"/>
            <a:ext cx="2364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Azure Blob Storage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Email-content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File attachments</a:t>
            </a:r>
          </a:p>
        </p:txBody>
      </p:sp>
      <p:sp>
        <p:nvSpPr>
          <p:cNvPr id="24" name="TextBox 25">
            <a:extLst>
              <a:ext uri="{FF2B5EF4-FFF2-40B4-BE49-F238E27FC236}">
                <a16:creationId xmlns:a16="http://schemas.microsoft.com/office/drawing/2014/main" id="{400C3FF1-CB63-A24A-09F1-4C92B4EE998C}"/>
              </a:ext>
            </a:extLst>
          </p:cNvPr>
          <p:cNvSpPr txBox="1"/>
          <p:nvPr/>
        </p:nvSpPr>
        <p:spPr>
          <a:xfrm>
            <a:off x="8979152" y="5795617"/>
            <a:ext cx="2383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SharePoint Online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File attachments</a:t>
            </a:r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C8418419-3CCB-B20E-E0A7-B645471E7D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47408" y="839462"/>
            <a:ext cx="900000" cy="900000"/>
          </a:xfrm>
          <a:prstGeom prst="rect">
            <a:avLst/>
          </a:prstGeom>
        </p:spPr>
      </p:pic>
      <p:pic>
        <p:nvPicPr>
          <p:cNvPr id="26" name="Graphic 16">
            <a:extLst>
              <a:ext uri="{FF2B5EF4-FFF2-40B4-BE49-F238E27FC236}">
                <a16:creationId xmlns:a16="http://schemas.microsoft.com/office/drawing/2014/main" id="{B01409C9-6087-0C28-A4C3-0F8BC95BAC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438696" y="1232989"/>
            <a:ext cx="504000" cy="5040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6BB29929-2A79-49BC-EA66-D5EC0ABE2B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65799" y="1232989"/>
            <a:ext cx="504000" cy="504000"/>
          </a:xfrm>
          <a:prstGeom prst="rect">
            <a:avLst/>
          </a:prstGeom>
        </p:spPr>
      </p:pic>
      <p:cxnSp>
        <p:nvCxnSpPr>
          <p:cNvPr id="29" name="Straight Arrow Connector 10">
            <a:extLst>
              <a:ext uri="{FF2B5EF4-FFF2-40B4-BE49-F238E27FC236}">
                <a16:creationId xmlns:a16="http://schemas.microsoft.com/office/drawing/2014/main" id="{09E1CCF0-B49D-2EA3-21C9-567E80CF470B}"/>
              </a:ext>
            </a:extLst>
          </p:cNvPr>
          <p:cNvCxnSpPr>
            <a:cxnSpLocks/>
          </p:cNvCxnSpPr>
          <p:nvPr/>
        </p:nvCxnSpPr>
        <p:spPr>
          <a:xfrm>
            <a:off x="8688091" y="4457398"/>
            <a:ext cx="628248" cy="547693"/>
          </a:xfrm>
          <a:prstGeom prst="straightConnector1">
            <a:avLst/>
          </a:prstGeom>
          <a:ln w="57150">
            <a:solidFill>
              <a:srgbClr val="0077B3"/>
            </a:solidFill>
            <a:headEnd type="none" w="lg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843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AF3B5B7-B7A0-14F5-86A6-ABAE04D98E8C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pPr algn="ctr"/>
            <a:r>
              <a:rPr lang="en-US" dirty="0"/>
              <a:t>Capacity after Reduction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7106C5D-FDC1-4393-8171-E06EBB5A65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r>
              <a:rPr lang="en-US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2AA178-7ED2-473C-9FCF-470056C7D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01" y="1037844"/>
            <a:ext cx="10479411" cy="5022184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DDA2CCB9-14CA-6BDD-715C-C6F99B436355}"/>
              </a:ext>
            </a:extLst>
          </p:cNvPr>
          <p:cNvSpPr/>
          <p:nvPr/>
        </p:nvSpPr>
        <p:spPr>
          <a:xfrm>
            <a:off x="9259239" y="877893"/>
            <a:ext cx="1093858" cy="2443064"/>
          </a:xfrm>
          <a:prstGeom prst="rect">
            <a:avLst/>
          </a:prstGeom>
          <a:solidFill>
            <a:schemeClr val="accent5">
              <a:alpha val="2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39D77AA0-7E44-6F78-B336-03317DF4FCA6}"/>
              </a:ext>
            </a:extLst>
          </p:cNvPr>
          <p:cNvSpPr/>
          <p:nvPr/>
        </p:nvSpPr>
        <p:spPr>
          <a:xfrm>
            <a:off x="9077284" y="3537043"/>
            <a:ext cx="1322948" cy="2443064"/>
          </a:xfrm>
          <a:prstGeom prst="rect">
            <a:avLst/>
          </a:prstGeom>
          <a:solidFill>
            <a:schemeClr val="accent5">
              <a:alpha val="2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A5CEFB-D590-9E62-1483-8DA7E333830E}"/>
              </a:ext>
            </a:extLst>
          </p:cNvPr>
          <p:cNvSpPr txBox="1"/>
          <p:nvPr/>
        </p:nvSpPr>
        <p:spPr>
          <a:xfrm>
            <a:off x="5068389" y="6008914"/>
            <a:ext cx="2499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latin typeface="Segoe UI" panose="020B0502040204020203" pitchFamily="34" charset="0"/>
                <a:cs typeface="Segoe UI" panose="020B0502040204020203" pitchFamily="34" charset="0"/>
              </a:rPr>
              <a:t>*Screenshot Taken 4/29/2022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12D082F7-C63D-3A7C-4AD3-7AC0F0FA65E0}"/>
              </a:ext>
            </a:extLst>
          </p:cNvPr>
          <p:cNvCxnSpPr/>
          <p:nvPr/>
        </p:nvCxnSpPr>
        <p:spPr>
          <a:xfrm>
            <a:off x="9229458" y="872704"/>
            <a:ext cx="0" cy="2471871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51355FB4-55A1-3527-E73F-06183E15D055}"/>
              </a:ext>
            </a:extLst>
          </p:cNvPr>
          <p:cNvCxnSpPr/>
          <p:nvPr/>
        </p:nvCxnSpPr>
        <p:spPr>
          <a:xfrm>
            <a:off x="9048572" y="3537043"/>
            <a:ext cx="0" cy="2471871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87691006-DFDB-2DC9-B130-3FE06FDF3822}"/>
              </a:ext>
            </a:extLst>
          </p:cNvPr>
          <p:cNvSpPr txBox="1"/>
          <p:nvPr/>
        </p:nvSpPr>
        <p:spPr>
          <a:xfrm>
            <a:off x="9199677" y="981826"/>
            <a:ext cx="21537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Email </a:t>
            </a:r>
            <a:r>
              <a:rPr lang="de-DE" sz="1600" err="1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content</a:t>
            </a:r>
            <a:r>
              <a:rPr lang="de-DE" sz="16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de-DE" sz="1600" err="1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service</a:t>
            </a:r>
            <a:endParaRPr lang="de-DE" sz="1600">
              <a:solidFill>
                <a:schemeClr val="accent5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de-DE" sz="1600">
              <a:solidFill>
                <a:schemeClr val="accent5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de-DE" sz="16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       -57%</a:t>
            </a:r>
          </a:p>
          <a:p>
            <a:r>
              <a:rPr lang="de-DE" sz="16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        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FCDA8B2-4B50-21AC-5818-332AFE254343}"/>
              </a:ext>
            </a:extLst>
          </p:cNvPr>
          <p:cNvSpPr txBox="1"/>
          <p:nvPr/>
        </p:nvSpPr>
        <p:spPr>
          <a:xfrm>
            <a:off x="9116939" y="3632986"/>
            <a:ext cx="19736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Attachment </a:t>
            </a:r>
            <a:r>
              <a:rPr lang="de-DE" sz="1600" err="1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service</a:t>
            </a:r>
            <a:br>
              <a:rPr lang="de-DE" sz="16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de-DE" sz="16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 </a:t>
            </a:r>
          </a:p>
          <a:p>
            <a:r>
              <a:rPr lang="de-DE" sz="16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         - 79%</a:t>
            </a:r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1201A2AE-D51D-2BF1-BBC2-C2C822A2E34D}"/>
              </a:ext>
            </a:extLst>
          </p:cNvPr>
          <p:cNvSpPr/>
          <p:nvPr/>
        </p:nvSpPr>
        <p:spPr>
          <a:xfrm rot="2069498">
            <a:off x="8966677" y="4428660"/>
            <a:ext cx="1525158" cy="184219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: nach rechts 15">
            <a:extLst>
              <a:ext uri="{FF2B5EF4-FFF2-40B4-BE49-F238E27FC236}">
                <a16:creationId xmlns:a16="http://schemas.microsoft.com/office/drawing/2014/main" id="{1874386C-3D39-5A1F-0028-A4F3B06728D9}"/>
              </a:ext>
            </a:extLst>
          </p:cNvPr>
          <p:cNvSpPr/>
          <p:nvPr/>
        </p:nvSpPr>
        <p:spPr>
          <a:xfrm rot="2679175">
            <a:off x="9103877" y="1878465"/>
            <a:ext cx="1525158" cy="184219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63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FB721FE1-8AB1-E1F8-0C1B-3E69E487C85A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pPr algn="ctr"/>
            <a:r>
              <a:rPr lang="en-US" dirty="0"/>
              <a:t>Cost Savings Example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7106C5D-FDC1-4393-8171-E06EBB5A65C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r>
              <a:rPr lang="en-US"/>
              <a:t>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7B3C720-5EC2-119C-D4C8-C0AB4A770E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374671"/>
              </p:ext>
            </p:extLst>
          </p:nvPr>
        </p:nvGraphicFramePr>
        <p:xfrm>
          <a:off x="1237756" y="2186759"/>
          <a:ext cx="9810260" cy="2010461"/>
        </p:xfrm>
        <a:graphic>
          <a:graphicData uri="http://schemas.openxmlformats.org/drawingml/2006/table">
            <a:tbl>
              <a:tblPr/>
              <a:tblGrid>
                <a:gridCol w="1465784">
                  <a:extLst>
                    <a:ext uri="{9D8B030D-6E8A-4147-A177-3AD203B41FA5}">
                      <a16:colId xmlns:a16="http://schemas.microsoft.com/office/drawing/2014/main" val="409362255"/>
                    </a:ext>
                  </a:extLst>
                </a:gridCol>
                <a:gridCol w="1626943">
                  <a:extLst>
                    <a:ext uri="{9D8B030D-6E8A-4147-A177-3AD203B41FA5}">
                      <a16:colId xmlns:a16="http://schemas.microsoft.com/office/drawing/2014/main" val="555062012"/>
                    </a:ext>
                  </a:extLst>
                </a:gridCol>
                <a:gridCol w="2018330">
                  <a:extLst>
                    <a:ext uri="{9D8B030D-6E8A-4147-A177-3AD203B41FA5}">
                      <a16:colId xmlns:a16="http://schemas.microsoft.com/office/drawing/2014/main" val="1225642321"/>
                    </a:ext>
                  </a:extLst>
                </a:gridCol>
                <a:gridCol w="1496480">
                  <a:extLst>
                    <a:ext uri="{9D8B030D-6E8A-4147-A177-3AD203B41FA5}">
                      <a16:colId xmlns:a16="http://schemas.microsoft.com/office/drawing/2014/main" val="1810295046"/>
                    </a:ext>
                  </a:extLst>
                </a:gridCol>
                <a:gridCol w="1442760">
                  <a:extLst>
                    <a:ext uri="{9D8B030D-6E8A-4147-A177-3AD203B41FA5}">
                      <a16:colId xmlns:a16="http://schemas.microsoft.com/office/drawing/2014/main" val="113094829"/>
                    </a:ext>
                  </a:extLst>
                </a:gridCol>
                <a:gridCol w="1759963">
                  <a:extLst>
                    <a:ext uri="{9D8B030D-6E8A-4147-A177-3AD203B41FA5}">
                      <a16:colId xmlns:a16="http://schemas.microsoft.com/office/drawing/2014/main" val="2075213672"/>
                    </a:ext>
                  </a:extLst>
                </a:gridCol>
              </a:tblGrid>
              <a:tr h="2611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Type</a:t>
                      </a:r>
                      <a:b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</a:br>
                      <a:endParaRPr lang="en-US" sz="1300" b="1" i="0" u="none" strike="noStrike">
                        <a:solidFill>
                          <a:srgbClr val="FFFFFF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80" marR="7680" marT="768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18</a:t>
                      </a:r>
                      <a:r>
                        <a:rPr lang="en-US" sz="1300" b="1" i="0" u="none" strike="noStrike" baseline="3000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th</a:t>
                      </a:r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 April</a:t>
                      </a:r>
                      <a:b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</a:br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(in GB)</a:t>
                      </a:r>
                    </a:p>
                  </a:txBody>
                  <a:tcPr marL="7680" marR="7680" marT="76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 29</a:t>
                      </a:r>
                      <a:r>
                        <a:rPr lang="en-US" sz="1300" b="1" i="0" u="none" strike="noStrike" baseline="3000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th</a:t>
                      </a:r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 April</a:t>
                      </a:r>
                    </a:p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(in GB)</a:t>
                      </a:r>
                    </a:p>
                  </a:txBody>
                  <a:tcPr marL="7680" marR="7680" marT="76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Reduction </a:t>
                      </a:r>
                      <a:b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</a:br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(in GB)</a:t>
                      </a:r>
                    </a:p>
                  </a:txBody>
                  <a:tcPr marL="7680" marR="7680" marT="76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Cost per GB</a:t>
                      </a:r>
                      <a:b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</a:br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(in USD)</a:t>
                      </a:r>
                    </a:p>
                  </a:txBody>
                  <a:tcPr marL="7680" marR="7680" marT="76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Potential Savings</a:t>
                      </a:r>
                      <a:b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</a:br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</a:rPr>
                        <a:t>(per month!)</a:t>
                      </a:r>
                    </a:p>
                  </a:txBody>
                  <a:tcPr marL="7680" marR="7680" marT="76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299028"/>
                  </a:ext>
                </a:extLst>
              </a:tr>
              <a:tr h="26111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Data capacity </a:t>
                      </a:r>
                    </a:p>
                  </a:txBody>
                  <a:tcPr marL="7680" marR="7680" marT="768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18.04</a:t>
                      </a:r>
                    </a:p>
                  </a:txBody>
                  <a:tcPr marL="7680" marR="7680" marT="76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7.76</a:t>
                      </a:r>
                    </a:p>
                  </a:txBody>
                  <a:tcPr marL="7680" marR="7680" marT="76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10.28</a:t>
                      </a:r>
                    </a:p>
                  </a:txBody>
                  <a:tcPr marL="7680" marR="7680" marT="76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$ 40.00 </a:t>
                      </a:r>
                    </a:p>
                  </a:txBody>
                  <a:tcPr marL="7680" marR="7680" marT="76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$ 411.20 </a:t>
                      </a:r>
                    </a:p>
                  </a:txBody>
                  <a:tcPr marL="7680" marR="7680" marT="76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019897"/>
                  </a:ext>
                </a:extLst>
              </a:tr>
              <a:tr h="26111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File capacity</a:t>
                      </a:r>
                    </a:p>
                  </a:txBody>
                  <a:tcPr marL="7680" marR="7680" marT="7680" marB="0" anchor="b">
                    <a:lnL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21.83</a:t>
                      </a:r>
                    </a:p>
                  </a:txBody>
                  <a:tcPr marL="7680" marR="7680" marT="76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4.49</a:t>
                      </a:r>
                    </a:p>
                  </a:txBody>
                  <a:tcPr marL="7680" marR="7680" marT="76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17.34</a:t>
                      </a:r>
                    </a:p>
                  </a:txBody>
                  <a:tcPr marL="7680" marR="7680" marT="76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$   2.00 </a:t>
                      </a:r>
                    </a:p>
                  </a:txBody>
                  <a:tcPr marL="7680" marR="7680" marT="76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$   34.68 </a:t>
                      </a:r>
                    </a:p>
                  </a:txBody>
                  <a:tcPr marL="7680" marR="7680" marT="76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1466872"/>
                  </a:ext>
                </a:extLst>
              </a:tr>
              <a:tr h="261114"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80" marR="7680" marT="76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80" marR="7680" marT="76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80" marR="7680" marT="76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80" marR="7680" marT="76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80" marR="7680" marT="76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80" marR="7680" marT="76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2673852"/>
                  </a:ext>
                </a:extLst>
              </a:tr>
              <a:tr h="276473"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80" marR="7680" marT="76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80" marR="7680" marT="76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80" marR="7680" marT="76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Total Savings:    $ 5,350.56 per year</a:t>
                      </a:r>
                    </a:p>
                  </a:txBody>
                  <a:tcPr marL="7680" marR="7680" marT="768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Segoe UI" panose="020B0502040204020203" pitchFamily="34" charset="0"/>
                        </a:rPr>
                        <a:t> $             5,350.56 per year</a:t>
                      </a:r>
                    </a:p>
                  </a:txBody>
                  <a:tcPr marL="7680" marR="7680" marT="76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4576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80" marR="7680" marT="76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80" marR="7680" marT="76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80" marR="7680" marT="76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endParaRPr lang="en-US" sz="1300" b="0" i="0" u="none" strike="noStrike" dirty="0">
                        <a:solidFill>
                          <a:srgbClr val="FF0000"/>
                        </a:solidFill>
                        <a:effectLst/>
                        <a:latin typeface="Segoe UI" panose="020B0502040204020203" pitchFamily="34" charset="0"/>
                      </a:endParaRPr>
                    </a:p>
                  </a:txBody>
                  <a:tcPr marL="7680" marR="7680" marT="76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734122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FD9235D-AEF2-A18A-525C-41F4A2B4C6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02063"/>
              </p:ext>
            </p:extLst>
          </p:nvPr>
        </p:nvGraphicFramePr>
        <p:xfrm>
          <a:off x="1237756" y="3341163"/>
          <a:ext cx="4193542" cy="8560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5003">
                  <a:extLst>
                    <a:ext uri="{9D8B030D-6E8A-4147-A177-3AD203B41FA5}">
                      <a16:colId xmlns:a16="http://schemas.microsoft.com/office/drawing/2014/main" val="2377051907"/>
                    </a:ext>
                  </a:extLst>
                </a:gridCol>
                <a:gridCol w="2368539">
                  <a:extLst>
                    <a:ext uri="{9D8B030D-6E8A-4147-A177-3AD203B41FA5}">
                      <a16:colId xmlns:a16="http://schemas.microsoft.com/office/drawing/2014/main" val="3283987019"/>
                    </a:ext>
                  </a:extLst>
                </a:gridCol>
              </a:tblGrid>
              <a:tr h="3013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Type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77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Reduction Percentage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77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81001"/>
                  </a:ext>
                </a:extLst>
              </a:tr>
              <a:tr h="3013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chemeClr val="bg1"/>
                          </a:solidFill>
                          <a:effectLst/>
                        </a:rPr>
                        <a:t>Database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77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57%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77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535436"/>
                  </a:ext>
                </a:extLst>
              </a:tr>
              <a:tr h="2162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u="none" strike="noStrike">
                          <a:solidFill>
                            <a:schemeClr val="bg1"/>
                          </a:solidFill>
                          <a:effectLst/>
                        </a:rPr>
                        <a:t>File</a:t>
                      </a:r>
                      <a:endParaRPr lang="en-US" sz="16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77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solidFill>
                            <a:schemeClr val="bg1"/>
                          </a:solidFill>
                          <a:effectLst/>
                        </a:rPr>
                        <a:t>79%</a:t>
                      </a:r>
                      <a:endParaRPr lang="en-US" sz="16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77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556487"/>
                  </a:ext>
                </a:extLst>
              </a:tr>
            </a:tbl>
          </a:graphicData>
        </a:graphic>
      </p:graphicFrame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F02BEFA8-877A-9355-D3B3-5603B9D336F2}"/>
              </a:ext>
            </a:extLst>
          </p:cNvPr>
          <p:cNvCxnSpPr/>
          <p:nvPr/>
        </p:nvCxnSpPr>
        <p:spPr>
          <a:xfrm>
            <a:off x="4144215" y="2738766"/>
            <a:ext cx="606751" cy="0"/>
          </a:xfrm>
          <a:prstGeom prst="straightConnector1">
            <a:avLst/>
          </a:prstGeom>
          <a:ln w="38100">
            <a:solidFill>
              <a:srgbClr val="0077B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12B4F837-51EA-B07C-02C3-C57C755A663F}"/>
              </a:ext>
            </a:extLst>
          </p:cNvPr>
          <p:cNvCxnSpPr/>
          <p:nvPr/>
        </p:nvCxnSpPr>
        <p:spPr>
          <a:xfrm>
            <a:off x="4144214" y="2985170"/>
            <a:ext cx="606751" cy="0"/>
          </a:xfrm>
          <a:prstGeom prst="straightConnector1">
            <a:avLst/>
          </a:prstGeom>
          <a:ln w="38100">
            <a:solidFill>
              <a:srgbClr val="0077B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966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15C4CD-F35A-0964-9813-6E19543FE07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717041" y="338852"/>
            <a:ext cx="9881986" cy="545745"/>
          </a:xfrm>
        </p:spPr>
        <p:txBody>
          <a:bodyPr/>
          <a:lstStyle/>
          <a:p>
            <a:pPr algn="ctr"/>
            <a:r>
              <a:rPr lang="de-DE" dirty="0"/>
              <a:t>Savings Calculator: How much money can you save?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C954657-7219-1776-982E-7FEE71236B5F}"/>
              </a:ext>
            </a:extLst>
          </p:cNvPr>
          <p:cNvSpPr txBox="1"/>
          <p:nvPr/>
        </p:nvSpPr>
        <p:spPr>
          <a:xfrm>
            <a:off x="5347579" y="5241918"/>
            <a:ext cx="262091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600">
                <a:latin typeface="Segoe UI Semibold" panose="020B0702040204020203" pitchFamily="34" charset="0"/>
                <a:cs typeface="Segoe UI Semibold" panose="020B0702040204020203" pitchFamily="34" charset="0"/>
                <a:hlinkClick r:id="rId2"/>
              </a:rPr>
              <a:t>Open </a:t>
            </a:r>
            <a:r>
              <a:rPr lang="de-DE" sz="2600" err="1">
                <a:latin typeface="Segoe UI Semibold" panose="020B0702040204020203" pitchFamily="34" charset="0"/>
                <a:cs typeface="Segoe UI Semibold" panose="020B0702040204020203" pitchFamily="34" charset="0"/>
                <a:hlinkClick r:id="rId2"/>
              </a:rPr>
              <a:t>Calculator</a:t>
            </a:r>
            <a:endParaRPr lang="de-DE" sz="26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22134AE-5997-776D-2078-A11D805A9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539" y="1163941"/>
            <a:ext cx="5833587" cy="3405512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33A8BD5E-3DD5-EA97-EF42-922329DD684F}"/>
              </a:ext>
            </a:extLst>
          </p:cNvPr>
          <p:cNvSpPr txBox="1"/>
          <p:nvPr/>
        </p:nvSpPr>
        <p:spPr>
          <a:xfrm>
            <a:off x="7187013" y="2603058"/>
            <a:ext cx="3502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</a:t>
            </a:r>
            <a:r>
              <a:rPr lang="de-DE" err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Provide</a:t>
            </a:r>
            <a:r>
              <a:rPr lang="de-DE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err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your</a:t>
            </a:r>
            <a:r>
              <a:rPr lang="de-DE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err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current</a:t>
            </a:r>
            <a:r>
              <a:rPr lang="de-DE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err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table</a:t>
            </a:r>
            <a:r>
              <a:rPr lang="de-DE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err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size</a:t>
            </a:r>
            <a:endParaRPr lang="de-DE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EA51AD4-C785-5C2D-5734-302448A7A53D}"/>
              </a:ext>
            </a:extLst>
          </p:cNvPr>
          <p:cNvSpPr txBox="1"/>
          <p:nvPr/>
        </p:nvSpPr>
        <p:spPr>
          <a:xfrm>
            <a:off x="7187013" y="3275523"/>
            <a:ext cx="1870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Hit „</a:t>
            </a:r>
            <a:r>
              <a:rPr lang="de-DE" err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Calculate</a:t>
            </a:r>
            <a:r>
              <a:rPr lang="de-DE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502CD40C-5AC9-221E-DD3C-24276549A661}"/>
              </a:ext>
            </a:extLst>
          </p:cNvPr>
          <p:cNvSpPr txBox="1"/>
          <p:nvPr/>
        </p:nvSpPr>
        <p:spPr>
          <a:xfrm>
            <a:off x="7187013" y="3908179"/>
            <a:ext cx="3079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 See </a:t>
            </a:r>
            <a:r>
              <a:rPr lang="de-DE" err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your</a:t>
            </a:r>
            <a:r>
              <a:rPr lang="de-DE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potential </a:t>
            </a:r>
            <a:r>
              <a:rPr lang="de-DE" err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savings</a:t>
            </a:r>
            <a:endParaRPr lang="de-DE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Pfeil: gebogen 17">
            <a:extLst>
              <a:ext uri="{FF2B5EF4-FFF2-40B4-BE49-F238E27FC236}">
                <a16:creationId xmlns:a16="http://schemas.microsoft.com/office/drawing/2014/main" id="{7D71DF35-37A1-B26F-907A-90B6AF1599CB}"/>
              </a:ext>
            </a:extLst>
          </p:cNvPr>
          <p:cNvSpPr/>
          <p:nvPr/>
        </p:nvSpPr>
        <p:spPr>
          <a:xfrm rot="5400000">
            <a:off x="6012102" y="2249154"/>
            <a:ext cx="1128044" cy="1056513"/>
          </a:xfrm>
          <a:prstGeom prst="circular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9" name="Pfeil: gebogen 18">
            <a:extLst>
              <a:ext uri="{FF2B5EF4-FFF2-40B4-BE49-F238E27FC236}">
                <a16:creationId xmlns:a16="http://schemas.microsoft.com/office/drawing/2014/main" id="{8E36FB39-42E7-958C-4B8A-E2F83B2C4874}"/>
              </a:ext>
            </a:extLst>
          </p:cNvPr>
          <p:cNvSpPr/>
          <p:nvPr/>
        </p:nvSpPr>
        <p:spPr>
          <a:xfrm rot="5400000">
            <a:off x="6109447" y="3310906"/>
            <a:ext cx="933355" cy="1056513"/>
          </a:xfrm>
          <a:prstGeom prst="circular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21" name="Grafik 20" descr="Marke Fragezeichen mit einfarbiger Füllung">
            <a:hlinkClick r:id="rId4"/>
            <a:extLst>
              <a:ext uri="{FF2B5EF4-FFF2-40B4-BE49-F238E27FC236}">
                <a16:creationId xmlns:a16="http://schemas.microsoft.com/office/drawing/2014/main" id="{BFCBDE8A-47C3-7A3E-AAE5-E074C4B364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89126" y="2569888"/>
            <a:ext cx="432000" cy="432000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50A5DFA1-95B0-4D9E-B2B2-66E16C8311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55" y="238528"/>
            <a:ext cx="746391" cy="746391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2BF2BCFF-2CE2-204F-98EC-071CA890FA3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360" y="5062629"/>
            <a:ext cx="851019" cy="85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204427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mscrm-addons.com">
      <a:dk1>
        <a:sysClr val="windowText" lastClr="000000"/>
      </a:dk1>
      <a:lt1>
        <a:srgbClr val="FFFFFF"/>
      </a:lt1>
      <a:dk2>
        <a:srgbClr val="0077B3"/>
      </a:dk2>
      <a:lt2>
        <a:srgbClr val="D1E4EF"/>
      </a:lt2>
      <a:accent1>
        <a:srgbClr val="0077B3"/>
      </a:accent1>
      <a:accent2>
        <a:srgbClr val="4192BD"/>
      </a:accent2>
      <a:accent3>
        <a:srgbClr val="DF7C40"/>
      </a:accent3>
      <a:accent4>
        <a:srgbClr val="F2C144"/>
      </a:accent4>
      <a:accent5>
        <a:srgbClr val="408E47"/>
      </a:accent5>
      <a:accent6>
        <a:srgbClr val="62A39F"/>
      </a:accent6>
      <a:hlink>
        <a:srgbClr val="0077B3"/>
      </a:hlink>
      <a:folHlink>
        <a:srgbClr val="DF7C4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0da3cc-0851-4bb5-85fe-3dded4b0862f" xsi:nil="true"/>
    <lcf76f155ced4ddcb4097134ff3c332f xmlns="8cc3e279-b726-4877-9d06-14d96640946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DE73262A43E0241A9D81A52D0E8C0E6" ma:contentTypeVersion="15" ma:contentTypeDescription="Ein neues Dokument erstellen." ma:contentTypeScope="" ma:versionID="dbc2a6a4de4c0afd993ef5173e9c8f70">
  <xsd:schema xmlns:xsd="http://www.w3.org/2001/XMLSchema" xmlns:xs="http://www.w3.org/2001/XMLSchema" xmlns:p="http://schemas.microsoft.com/office/2006/metadata/properties" xmlns:ns2="6e0da3cc-0851-4bb5-85fe-3dded4b0862f" xmlns:ns3="8cc3e279-b726-4877-9d06-14d966409464" targetNamespace="http://schemas.microsoft.com/office/2006/metadata/properties" ma:root="true" ma:fieldsID="472ef036ec2d0ca08afbbfe6156e2cbe" ns2:_="" ns3:_="">
    <xsd:import namespace="6e0da3cc-0851-4bb5-85fe-3dded4b0862f"/>
    <xsd:import namespace="8cc3e279-b726-4877-9d06-14d96640946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0da3cc-0851-4bb5-85fe-3dded4b0862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77fe54a-6a39-46f5-b6e3-a7a9e8d11f0f}" ma:internalName="TaxCatchAll" ma:showField="CatchAllData" ma:web="6e0da3cc-0851-4bb5-85fe-3dded4b086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c3e279-b726-4877-9d06-14d9664094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Bildmarkierungen" ma:readOnly="false" ma:fieldId="{5cf76f15-5ced-4ddc-b409-7134ff3c332f}" ma:taxonomyMulti="true" ma:sspId="84781584-078c-4514-b108-c496ff5c6b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C29D26-C868-4192-8D46-D2C9DDD605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EA67AC-B75A-45DF-B5A2-796987FA880F}">
  <ds:schemaRefs>
    <ds:schemaRef ds:uri="http://schemas.microsoft.com/office/infopath/2007/PartnerControls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9e842928-bdfc-4170-bd63-81147f31fbf3"/>
    <ds:schemaRef ds:uri="http://www.w3.org/XML/1998/namespace"/>
    <ds:schemaRef ds:uri="http://schemas.openxmlformats.org/package/2006/metadata/core-properties"/>
    <ds:schemaRef ds:uri="d9861ba6-2afb-4d35-a6a9-b23abfcea1a5"/>
    <ds:schemaRef ds:uri="http://schemas.microsoft.com/office/2006/metadata/properties"/>
    <ds:schemaRef ds:uri="6e0da3cc-0851-4bb5-85fe-3dded4b0862f"/>
    <ds:schemaRef ds:uri="8cc3e279-b726-4877-9d06-14d966409464"/>
  </ds:schemaRefs>
</ds:datastoreItem>
</file>

<file path=customXml/itemProps3.xml><?xml version="1.0" encoding="utf-8"?>
<ds:datastoreItem xmlns:ds="http://schemas.openxmlformats.org/officeDocument/2006/customXml" ds:itemID="{D7AB310B-740C-4928-8EAF-C161E5B613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0da3cc-0851-4bb5-85fe-3dded4b0862f"/>
    <ds:schemaRef ds:uri="8cc3e279-b726-4877-9d06-14d9664094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1640</Words>
  <Application>Microsoft Office PowerPoint</Application>
  <PresentationFormat>Widescreen</PresentationFormat>
  <Paragraphs>284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Candara</vt:lpstr>
      <vt:lpstr>Segoe UI</vt:lpstr>
      <vt:lpstr>Segoe UI Semibold</vt:lpstr>
      <vt:lpstr>Symbol</vt:lpstr>
      <vt:lpstr>Wingdings</vt:lpstr>
      <vt:lpstr>Benutzerdefiniertes Design</vt:lpstr>
      <vt:lpstr>           AttachmentExtractor for Microsoft Dynamics 365 &amp; Power Apps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Alexander Obruca</dc:creator>
  <cp:lastModifiedBy>Bianca Codospan</cp:lastModifiedBy>
  <cp:revision>9</cp:revision>
  <dcterms:created xsi:type="dcterms:W3CDTF">2022-03-23T06:29:33Z</dcterms:created>
  <dcterms:modified xsi:type="dcterms:W3CDTF">2023-02-09T11:30:47Z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0x010100DDE73262A43E0241A9D81A52D0E8C0E6</vt:lpwstr>
  </property>
</Properties>
</file>