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6"/>
  </p:notesMasterIdLst>
  <p:sldIdLst>
    <p:sldId id="282" r:id="rId5"/>
    <p:sldId id="1877" r:id="rId6"/>
    <p:sldId id="1866" r:id="rId7"/>
    <p:sldId id="1879" r:id="rId8"/>
    <p:sldId id="1880" r:id="rId9"/>
    <p:sldId id="1878" r:id="rId10"/>
    <p:sldId id="1865" r:id="rId11"/>
    <p:sldId id="1882" r:id="rId12"/>
    <p:sldId id="262" r:id="rId13"/>
    <p:sldId id="1881" r:id="rId14"/>
    <p:sldId id="25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03E37E9-7424-407C-B54A-486DBBFA9BF4}">
          <p14:sldIdLst>
            <p14:sldId id="282"/>
            <p14:sldId id="1877"/>
            <p14:sldId id="1866"/>
            <p14:sldId id="1879"/>
            <p14:sldId id="1880"/>
            <p14:sldId id="1878"/>
            <p14:sldId id="1865"/>
            <p14:sldId id="1882"/>
            <p14:sldId id="262"/>
            <p14:sldId id="1881"/>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3"/>
    <a:srgbClr val="0975A9"/>
    <a:srgbClr val="0094C2"/>
    <a:srgbClr val="005986"/>
    <a:srgbClr val="70AD4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5097" autoAdjust="0"/>
  </p:normalViewPr>
  <p:slideViewPr>
    <p:cSldViewPr snapToGrid="0">
      <p:cViewPr varScale="1">
        <p:scale>
          <a:sx n="55" d="100"/>
          <a:sy n="55" d="100"/>
        </p:scale>
        <p:origin x="828" y="48"/>
      </p:cViewPr>
      <p:guideLst/>
    </p:cSldViewPr>
  </p:slideViewPr>
  <p:outlineViewPr>
    <p:cViewPr>
      <p:scale>
        <a:sx n="33" d="100"/>
        <a:sy n="33" d="100"/>
      </p:scale>
      <p:origin x="0" y="-630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31659-88C9-4A78-A9BF-664BF9FF69E1}" type="datetimeFigureOut">
              <a:rPr lang="de-DE" smtClean="0"/>
              <a:t>09.02.2023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4592C-C617-4D01-AA62-28706CEA482C}" type="slidenum">
              <a:rPr lang="de-DE" smtClean="0"/>
              <a:t>‹#›</a:t>
            </a:fld>
            <a:endParaRPr lang="de-DE"/>
          </a:p>
        </p:txBody>
      </p:sp>
    </p:spTree>
    <p:extLst>
      <p:ext uri="{BB962C8B-B14F-4D97-AF65-F5344CB8AC3E}">
        <p14:creationId xmlns:p14="http://schemas.microsoft.com/office/powerpoint/2010/main" val="269964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Another business problem we are providing a solution for is: Tracking of phone calls. One huge value of a CRM system is that all customer interaction is stored and can be reviewed in order to decide whats best next. </a:t>
            </a:r>
          </a:p>
          <a:p>
            <a:r>
              <a:rPr lang="de-AT"/>
              <a:t>Unfortunately its quite a lot of clicks to e.g. Store a phone call (create, enter data, lookup contact/lead, regarding etc. ) </a:t>
            </a:r>
          </a:p>
          <a:p>
            <a:r>
              <a:rPr lang="de-AT"/>
              <a:t>Dialing: provide a simple methdo of initiating phone calls with contacts. </a:t>
            </a:r>
          </a:p>
          <a:p>
            <a:r>
              <a:rPr lang="de-AT"/>
              <a:t>Power-dialing – telemarketing/inside sales teams etc.</a:t>
            </a:r>
          </a:p>
          <a:p>
            <a:endParaRPr lang="de-AT"/>
          </a:p>
          <a:p>
            <a:r>
              <a:rPr lang="de-AT"/>
              <a:t>So we aim to rpovide a single interface to many phone systems. On the right you can see some of the supported vendors. (old fashioned systems but, likewise to the market, we are seeing more demand for support of VOIP based systems like Skype for business or Ringcentral)</a:t>
            </a:r>
          </a:p>
        </p:txBody>
      </p:sp>
      <p:sp>
        <p:nvSpPr>
          <p:cNvPr id="4" name="Slide Number Placeholder 3"/>
          <p:cNvSpPr>
            <a:spLocks noGrp="1"/>
          </p:cNvSpPr>
          <p:nvPr>
            <p:ph type="sldNum" sz="quarter" idx="10"/>
          </p:nvPr>
        </p:nvSpPr>
        <p:spPr/>
        <p:txBody>
          <a:bodyPr/>
          <a:lstStyle/>
          <a:p>
            <a:fld id="{D68A1842-FDB5-498F-9EE7-E8FB8FA9D7D4}" type="slidenum">
              <a:rPr lang="de-AT" smtClean="0"/>
              <a:t>2</a:t>
            </a:fld>
            <a:endParaRPr lang="de-AT"/>
          </a:p>
        </p:txBody>
      </p:sp>
    </p:spTree>
    <p:extLst>
      <p:ext uri="{BB962C8B-B14F-4D97-AF65-F5344CB8AC3E}">
        <p14:creationId xmlns:p14="http://schemas.microsoft.com/office/powerpoint/2010/main" val="405565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3</a:t>
            </a:fld>
            <a:endParaRPr lang="de-DE"/>
          </a:p>
        </p:txBody>
      </p:sp>
    </p:spTree>
    <p:extLst>
      <p:ext uri="{BB962C8B-B14F-4D97-AF65-F5344CB8AC3E}">
        <p14:creationId xmlns:p14="http://schemas.microsoft.com/office/powerpoint/2010/main" val="39523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3E4360"/>
                </a:solidFill>
                <a:latin typeface="Helvetica" panose="020B0604020202020204" pitchFamily="34" charset="0"/>
                <a:cs typeface="Helvetica" panose="020B0604020202020204" pitchFamily="34" charset="0"/>
              </a:rPr>
              <a:t>Company overview - ~1 min</a:t>
            </a:r>
          </a:p>
          <a:p>
            <a:r>
              <a:rPr lang="en-US" sz="1200" b="0">
                <a:solidFill>
                  <a:srgbClr val="3E4360"/>
                </a:solidFill>
                <a:latin typeface="Helvetica" panose="020B0604020202020204" pitchFamily="34" charset="0"/>
                <a:cs typeface="Helvetica" panose="020B0604020202020204" pitchFamily="34" charset="0"/>
              </a:rPr>
              <a:t> - Locations (+US) – better support service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rgbClr val="3E4360"/>
                </a:solidFill>
                <a:latin typeface="Helvetica" panose="020B0604020202020204" pitchFamily="34" charset="0"/>
                <a:cs typeface="Helvetica" panose="020B0604020202020204" pitchFamily="34" charset="0"/>
              </a:rPr>
              <a:t>Gold partner + certified solutions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rgbClr val="3E4360"/>
                </a:solidFill>
                <a:latin typeface="Helvetica" panose="020B0604020202020204" pitchFamily="34" charset="0"/>
                <a:cs typeface="Helvetica" panose="020B0604020202020204" pitchFamily="34" charset="0"/>
              </a:rPr>
              <a:t>Speaker: 1 sentence – </a:t>
            </a:r>
          </a:p>
        </p:txBody>
      </p:sp>
      <p:sp>
        <p:nvSpPr>
          <p:cNvPr id="4" name="Slide Number Placeholder 3"/>
          <p:cNvSpPr>
            <a:spLocks noGrp="1"/>
          </p:cNvSpPr>
          <p:nvPr>
            <p:ph type="sldNum" sz="quarter" idx="10"/>
          </p:nvPr>
        </p:nvSpPr>
        <p:spPr/>
        <p:txBody>
          <a:bodyPr/>
          <a:lstStyle/>
          <a:p>
            <a:fld id="{D68A1842-FDB5-498F-9EE7-E8FB8FA9D7D4}" type="slidenum">
              <a:rPr lang="de-AT" smtClean="0"/>
              <a:t>4</a:t>
            </a:fld>
            <a:endParaRPr lang="de-AT"/>
          </a:p>
        </p:txBody>
      </p:sp>
    </p:spTree>
    <p:extLst>
      <p:ext uri="{BB962C8B-B14F-4D97-AF65-F5344CB8AC3E}">
        <p14:creationId xmlns:p14="http://schemas.microsoft.com/office/powerpoint/2010/main" val="102573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6</a:t>
            </a:fld>
            <a:endParaRPr lang="de-DE"/>
          </a:p>
        </p:txBody>
      </p:sp>
    </p:spTree>
    <p:extLst>
      <p:ext uri="{BB962C8B-B14F-4D97-AF65-F5344CB8AC3E}">
        <p14:creationId xmlns:p14="http://schemas.microsoft.com/office/powerpoint/2010/main" val="69467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464592C-C617-4D01-AA62-28706CEA482C}" type="slidenum">
              <a:rPr lang="de-DE" smtClean="0"/>
              <a:t>11</a:t>
            </a:fld>
            <a:endParaRPr lang="de-DE"/>
          </a:p>
        </p:txBody>
      </p:sp>
    </p:spTree>
    <p:extLst>
      <p:ext uri="{BB962C8B-B14F-4D97-AF65-F5344CB8AC3E}">
        <p14:creationId xmlns:p14="http://schemas.microsoft.com/office/powerpoint/2010/main" val="1723436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3D7FC8-9008-4354-B9E2-D8FB44CF7FF5}"/>
              </a:ext>
            </a:extLst>
          </p:cNvPr>
          <p:cNvSpPr/>
          <p:nvPr userDrawn="1"/>
        </p:nvSpPr>
        <p:spPr>
          <a:xfrm>
            <a:off x="9227127" y="0"/>
            <a:ext cx="2964873" cy="69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ntertitel 2">
            <a:extLst>
              <a:ext uri="{FF2B5EF4-FFF2-40B4-BE49-F238E27FC236}">
                <a16:creationId xmlns:a16="http://schemas.microsoft.com/office/drawing/2014/main" id="{2EDFF0D1-8A64-4794-9149-E5491696AA1F}"/>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Cover </a:t>
            </a:r>
            <a:r>
              <a:rPr lang="de-DE" dirty="0" err="1"/>
              <a:t>Subtitle</a:t>
            </a:r>
            <a:endParaRPr lang="en-US" dirty="0"/>
          </a:p>
        </p:txBody>
      </p:sp>
      <p:sp>
        <p:nvSpPr>
          <p:cNvPr id="7" name="Titel 1">
            <a:extLst>
              <a:ext uri="{FF2B5EF4-FFF2-40B4-BE49-F238E27FC236}">
                <a16:creationId xmlns:a16="http://schemas.microsoft.com/office/drawing/2014/main" id="{A1B9D11F-7844-4170-93AA-25AB84B6E2A4}"/>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accent1"/>
                </a:solidFill>
                <a:latin typeface="Segoe UI Semibold" panose="020B0702040204020203" pitchFamily="34" charset="0"/>
                <a:cs typeface="Segoe UI Semibold" panose="020B0702040204020203" pitchFamily="34" charset="0"/>
              </a:defRPr>
            </a:lvl1pPr>
          </a:lstStyle>
          <a:p>
            <a:r>
              <a:rPr lang="de-DE" dirty="0"/>
              <a:t>Cover Title</a:t>
            </a:r>
            <a:endParaRPr lang="en-US" dirty="0"/>
          </a:p>
        </p:txBody>
      </p:sp>
      <p:pic>
        <p:nvPicPr>
          <p:cNvPr id="3" name="Picture 2" descr="A picture containing drawing, food&#10;&#10;Description automatically generated">
            <a:extLst>
              <a:ext uri="{FF2B5EF4-FFF2-40B4-BE49-F238E27FC236}">
                <a16:creationId xmlns:a16="http://schemas.microsoft.com/office/drawing/2014/main" id="{5CDDF294-A51E-3845-E14D-B441A5407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591" y="698269"/>
            <a:ext cx="3474089" cy="1257860"/>
          </a:xfrm>
          <a:prstGeom prst="rect">
            <a:avLst/>
          </a:prstGeom>
        </p:spPr>
      </p:pic>
      <p:pic>
        <p:nvPicPr>
          <p:cNvPr id="9" name="Grafik 4">
            <a:extLst>
              <a:ext uri="{FF2B5EF4-FFF2-40B4-BE49-F238E27FC236}">
                <a16:creationId xmlns:a16="http://schemas.microsoft.com/office/drawing/2014/main" id="{57BEDEAC-D900-10F3-2087-4AE8661774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646" y="698269"/>
            <a:ext cx="5658087" cy="1257860"/>
          </a:xfrm>
          <a:prstGeom prst="rect">
            <a:avLst/>
          </a:prstGeom>
        </p:spPr>
      </p:pic>
    </p:spTree>
    <p:extLst>
      <p:ext uri="{BB962C8B-B14F-4D97-AF65-F5344CB8AC3E}">
        <p14:creationId xmlns:p14="http://schemas.microsoft.com/office/powerpoint/2010/main" val="10405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D97386D3-5CEB-45E9-8C3B-8E9482B04633}"/>
              </a:ext>
            </a:extLst>
          </p:cNvPr>
          <p:cNvSpPr>
            <a:spLocks noGrp="1"/>
          </p:cNvSpPr>
          <p:nvPr>
            <p:ph sz="quarter" idx="15"/>
          </p:nvPr>
        </p:nvSpPr>
        <p:spPr>
          <a:xfrm>
            <a:off x="631824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6368CF8F-7B71-40A0-B7F7-7DD595232201}"/>
              </a:ext>
            </a:extLst>
          </p:cNvPr>
          <p:cNvSpPr>
            <a:spLocks noGrp="1"/>
          </p:cNvSpPr>
          <p:nvPr>
            <p:ph sz="quarter" idx="16"/>
          </p:nvPr>
        </p:nvSpPr>
        <p:spPr>
          <a:xfrm>
            <a:off x="49737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5" name="Inhaltsplatzhalter 10">
            <a:extLst>
              <a:ext uri="{FF2B5EF4-FFF2-40B4-BE49-F238E27FC236}">
                <a16:creationId xmlns:a16="http://schemas.microsoft.com/office/drawing/2014/main" id="{BBEF5A6E-3AEC-480C-B705-6E08670EDB0E}"/>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5" name="Inhaltsplatzhalter 10">
            <a:extLst>
              <a:ext uri="{FF2B5EF4-FFF2-40B4-BE49-F238E27FC236}">
                <a16:creationId xmlns:a16="http://schemas.microsoft.com/office/drawing/2014/main" id="{CDCB094C-4D62-4D15-8047-FF978AA95A61}"/>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293063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C972644-4F6A-4F7E-82CB-1042C5284410}"/>
              </a:ext>
            </a:extLst>
          </p:cNvPr>
          <p:cNvSpPr>
            <a:spLocks noGrp="1"/>
          </p:cNvSpPr>
          <p:nvPr>
            <p:ph sz="quarter" idx="16"/>
          </p:nvPr>
        </p:nvSpPr>
        <p:spPr>
          <a:xfrm>
            <a:off x="497379" y="1467642"/>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Inhaltsplatzhalter 10">
            <a:extLst>
              <a:ext uri="{FF2B5EF4-FFF2-40B4-BE49-F238E27FC236}">
                <a16:creationId xmlns:a16="http://schemas.microsoft.com/office/drawing/2014/main" id="{49ABCAF2-6C43-4DBE-A5E6-56DF778C5524}"/>
              </a:ext>
            </a:extLst>
          </p:cNvPr>
          <p:cNvSpPr>
            <a:spLocks noGrp="1"/>
          </p:cNvSpPr>
          <p:nvPr>
            <p:ph sz="quarter" idx="17"/>
          </p:nvPr>
        </p:nvSpPr>
        <p:spPr>
          <a:xfrm>
            <a:off x="4303915" y="1455618"/>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Inhaltsplatzhalter 10">
            <a:extLst>
              <a:ext uri="{FF2B5EF4-FFF2-40B4-BE49-F238E27FC236}">
                <a16:creationId xmlns:a16="http://schemas.microsoft.com/office/drawing/2014/main" id="{599ECC6B-F24A-4ECE-BDC4-2F6F54E7B7A3}"/>
              </a:ext>
            </a:extLst>
          </p:cNvPr>
          <p:cNvSpPr>
            <a:spLocks noGrp="1"/>
          </p:cNvSpPr>
          <p:nvPr>
            <p:ph sz="quarter" idx="18"/>
          </p:nvPr>
        </p:nvSpPr>
        <p:spPr>
          <a:xfrm>
            <a:off x="8110451" y="1451908"/>
            <a:ext cx="3584170" cy="3922713"/>
          </a:xfrm>
          <a:prstGeom prst="rect">
            <a:avLst/>
          </a:prstGeom>
        </p:spPr>
        <p:txBody>
          <a:bodyPr/>
          <a:lstStyle>
            <a:lvl1pPr marL="228600" indent="-228600">
              <a:buFont typeface="Wingdings" panose="05000000000000000000" pitchFamily="2" charset="2"/>
              <a:buChar char="§"/>
              <a:defRPr/>
            </a:lvl1pPr>
            <a:lvl2pPr marL="685800" indent="-228600">
              <a:buFont typeface="Symbol" panose="05050102010706020507" pitchFamily="18" charset="2"/>
              <a:buChar char="-"/>
              <a:defRPr/>
            </a:lvl2pPr>
            <a:lvl3pPr marL="1143000" indent="-228600">
              <a:buFont typeface="Symbol" panose="05050102010706020507" pitchFamily="18" charset="2"/>
              <a:buChar char="-"/>
              <a:defRPr/>
            </a:lvl3pPr>
            <a:lvl4pPr marL="1600200" indent="-228600">
              <a:buFont typeface="Symbol" panose="05050102010706020507" pitchFamily="18" charset="2"/>
              <a:buChar char="-"/>
              <a:defRPr/>
            </a:lvl4pPr>
            <a:lvl5pPr marL="2057400" indent="-228600">
              <a:buFont typeface="Symbol" panose="050501020107060205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2870AFF3-1F40-4323-B739-E5CF4E111F97}"/>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6" name="Inhaltsplatzhalter 10">
            <a:extLst>
              <a:ext uri="{FF2B5EF4-FFF2-40B4-BE49-F238E27FC236}">
                <a16:creationId xmlns:a16="http://schemas.microsoft.com/office/drawing/2014/main" id="{8476AC9A-9FF4-4AE3-987B-C09F5D52F043}"/>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59047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B2D26CD8-37AA-4565-B19D-7C5B76AB6768}"/>
              </a:ext>
            </a:extLst>
          </p:cNvPr>
          <p:cNvSpPr>
            <a:spLocks noGrp="1"/>
          </p:cNvSpPr>
          <p:nvPr>
            <p:ph type="body" sz="quarter" idx="13"/>
          </p:nvPr>
        </p:nvSpPr>
        <p:spPr>
          <a:xfrm>
            <a:off x="451370" y="1343418"/>
            <a:ext cx="503503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Inhaltsplatzhalter 9">
            <a:extLst>
              <a:ext uri="{FF2B5EF4-FFF2-40B4-BE49-F238E27FC236}">
                <a16:creationId xmlns:a16="http://schemas.microsoft.com/office/drawing/2014/main" id="{B6D7C8E3-A5AA-4697-9206-C22025BE954D}"/>
              </a:ext>
            </a:extLst>
          </p:cNvPr>
          <p:cNvSpPr>
            <a:spLocks noGrp="1"/>
          </p:cNvSpPr>
          <p:nvPr>
            <p:ph sz="quarter" idx="14"/>
          </p:nvPr>
        </p:nvSpPr>
        <p:spPr>
          <a:xfrm>
            <a:off x="6706667" y="1343024"/>
            <a:ext cx="5033963" cy="3922713"/>
          </a:xfrm>
          <a:prstGeom prst="rect">
            <a:avLst/>
          </a:prstGeom>
        </p:spPr>
        <p:txBody>
          <a:bodyPr/>
          <a:lstStyle>
            <a:lvl1pPr marL="0" indent="0">
              <a:buNone/>
              <a:defRPr/>
            </a:lvl1pPr>
          </a:lstStyle>
          <a:p>
            <a:pPr lvl="0"/>
            <a:endParaRPr lang="en-US" dirty="0"/>
          </a:p>
        </p:txBody>
      </p:sp>
      <p:sp>
        <p:nvSpPr>
          <p:cNvPr id="4" name="Inhaltsplatzhalter 10">
            <a:extLst>
              <a:ext uri="{FF2B5EF4-FFF2-40B4-BE49-F238E27FC236}">
                <a16:creationId xmlns:a16="http://schemas.microsoft.com/office/drawing/2014/main" id="{DD8B1E08-95D1-4CB3-80CB-A0A46DFF68BD}"/>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32698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947B775-9A86-C0A3-6EA9-04C9BAFF6D1E}"/>
              </a:ext>
            </a:extLst>
          </p:cNvPr>
          <p:cNvSpPr/>
          <p:nvPr userDrawn="1"/>
        </p:nvSpPr>
        <p:spPr>
          <a:xfrm>
            <a:off x="3944708" y="8546"/>
            <a:ext cx="82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6CD4266-C2A5-4188-A61C-92DFF488D0E5}"/>
              </a:ext>
            </a:extLst>
          </p:cNvPr>
          <p:cNvSpPr/>
          <p:nvPr/>
        </p:nvSpPr>
        <p:spPr>
          <a:xfrm rot="5400000" flipV="1">
            <a:off x="-1456646" y="1487963"/>
            <a:ext cx="6858000" cy="3944708"/>
          </a:xfrm>
          <a:prstGeom prst="rect">
            <a:avLst/>
          </a:prstGeom>
          <a:solidFill>
            <a:schemeClr val="tx2"/>
          </a:solidFill>
          <a:ln>
            <a:noFill/>
          </a:ln>
          <a:effectLst>
            <a:outerShdw dist="80184" dir="16800000" algn="ctr" rotWithShape="0">
              <a:srgbClr val="0094C3">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haltsplatzhalter 17">
            <a:extLst>
              <a:ext uri="{FF2B5EF4-FFF2-40B4-BE49-F238E27FC236}">
                <a16:creationId xmlns:a16="http://schemas.microsoft.com/office/drawing/2014/main" id="{ABE80D40-15D4-44F2-A781-5CB00BB650B8}"/>
              </a:ext>
            </a:extLst>
          </p:cNvPr>
          <p:cNvSpPr>
            <a:spLocks noGrp="1"/>
          </p:cNvSpPr>
          <p:nvPr>
            <p:ph sz="quarter" idx="10"/>
          </p:nvPr>
        </p:nvSpPr>
        <p:spPr>
          <a:xfrm>
            <a:off x="315624" y="984251"/>
            <a:ext cx="3325351" cy="2413434"/>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Inhaltsplatzhalter 17">
            <a:extLst>
              <a:ext uri="{FF2B5EF4-FFF2-40B4-BE49-F238E27FC236}">
                <a16:creationId xmlns:a16="http://schemas.microsoft.com/office/drawing/2014/main" id="{A98F518A-0976-4407-BE45-2AA6D6B0E5C3}"/>
              </a:ext>
            </a:extLst>
          </p:cNvPr>
          <p:cNvSpPr>
            <a:spLocks noGrp="1"/>
          </p:cNvSpPr>
          <p:nvPr>
            <p:ph sz="quarter" idx="11"/>
          </p:nvPr>
        </p:nvSpPr>
        <p:spPr>
          <a:xfrm>
            <a:off x="4624388" y="984250"/>
            <a:ext cx="7115175" cy="5710238"/>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114550" indent="-28575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0" name="Inhaltsplatzhalter 17">
            <a:extLst>
              <a:ext uri="{FF2B5EF4-FFF2-40B4-BE49-F238E27FC236}">
                <a16:creationId xmlns:a16="http://schemas.microsoft.com/office/drawing/2014/main" id="{159B9E43-BC92-40F6-B66D-7A5501F66993}"/>
              </a:ext>
            </a:extLst>
          </p:cNvPr>
          <p:cNvSpPr>
            <a:spLocks noGrp="1"/>
          </p:cNvSpPr>
          <p:nvPr>
            <p:ph sz="quarter" idx="12"/>
          </p:nvPr>
        </p:nvSpPr>
        <p:spPr>
          <a:xfrm>
            <a:off x="323938" y="3460317"/>
            <a:ext cx="3325351" cy="3234172"/>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9913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Inhaltsplatzhalter 10">
            <a:extLst>
              <a:ext uri="{FF2B5EF4-FFF2-40B4-BE49-F238E27FC236}">
                <a16:creationId xmlns:a16="http://schemas.microsoft.com/office/drawing/2014/main" id="{3657BF9B-7E43-4582-967E-43444C516322}"/>
              </a:ext>
            </a:extLst>
          </p:cNvPr>
          <p:cNvSpPr>
            <a:spLocks noGrp="1"/>
          </p:cNvSpPr>
          <p:nvPr>
            <p:ph sz="quarter" idx="16"/>
          </p:nvPr>
        </p:nvSpPr>
        <p:spPr>
          <a:xfrm>
            <a:off x="497379" y="1467642"/>
            <a:ext cx="11290068" cy="4525834"/>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Inhaltsplatzhalter 10">
            <a:extLst>
              <a:ext uri="{FF2B5EF4-FFF2-40B4-BE49-F238E27FC236}">
                <a16:creationId xmlns:a16="http://schemas.microsoft.com/office/drawing/2014/main" id="{B6D51FC3-6F47-4A27-BEA5-F283BE79062A}"/>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69118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93992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24943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164905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EF94EAD-6DA5-5534-FA48-25EEC3C976C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8548"/>
            <a:ext cx="12204000" cy="511690"/>
          </a:xfrm>
          <a:prstGeom prst="rect">
            <a:avLst/>
          </a:prstGeom>
        </p:spPr>
      </p:pic>
    </p:spTree>
    <p:extLst>
      <p:ext uri="{BB962C8B-B14F-4D97-AF65-F5344CB8AC3E}">
        <p14:creationId xmlns:p14="http://schemas.microsoft.com/office/powerpoint/2010/main" val="3209285956"/>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8" r:id="rId3"/>
    <p:sldLayoutId id="2147483659" r:id="rId4"/>
    <p:sldLayoutId id="2147483660"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scrm-addon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hyperlink" Target="http://www.mscrm-addons.com/" TargetMode="External"/><Relationship Id="rId7" Type="http://schemas.openxmlformats.org/officeDocument/2006/relationships/image" Target="../media/image27.svg"/><Relationship Id="rId12" Type="http://schemas.openxmlformats.org/officeDocument/2006/relationships/hyperlink" Target="mailto:info@mscrm-addons.com" TargetMode="External"/><Relationship Id="rId2" Type="http://schemas.openxmlformats.org/officeDocument/2006/relationships/notesSlide" Target="../notesSlides/notesSlide5.xml"/><Relationship Id="rId16" Type="http://schemas.openxmlformats.org/officeDocument/2006/relationships/image" Target="../media/image35.sv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hyperlink" Target="https://www.youtube.com/user/mscrmaddons" TargetMode="External"/><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hyperlink" Target="https://support.mscrm-addons.com/" TargetMode="External"/><Relationship Id="rId9" Type="http://schemas.openxmlformats.org/officeDocument/2006/relationships/image" Target="../media/image29.svg"/><Relationship Id="rId14"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scrm-addons.com/About-us/Success-Stories"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scrm-addons.com/images/CaseStudy/Systemair/Case_study_Sievers_System_Air.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ppsource.microsoft.com/en-us/product/dynamics-365/mscrm-addons.594079e7-1f73-4743-a361-a82e04438893" TargetMode="Externa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appsource.microsoft.com/de-at/product/dynamics-365/mscrm-addons.476a180b-fafb-46ee-815b-a4bc76134928"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mscrm-addons.com/Downloads/Download-SmartBar-For-Dynamics365" TargetMode="External"/><Relationship Id="rId3" Type="http://schemas.openxmlformats.org/officeDocument/2006/relationships/hyperlink" Target="https://support.mscrm-addons.com/knowledgebase/getting-started-post-appsource-installation-steps-on-smartbar/" TargetMode="External"/><Relationship Id="rId7" Type="http://schemas.openxmlformats.org/officeDocument/2006/relationships/image" Target="../media/image24.png"/><Relationship Id="rId2" Type="http://schemas.openxmlformats.org/officeDocument/2006/relationships/hyperlink" Target="https://appsource.microsoft.com/en-us/product/dynamics-365/mscrm-addons.594079e7-1f73-4743-a361-a82e04438893?mktcmpid=SB_Salesdeck&amp;src=Partnerpackage_EU" TargetMode="External"/><Relationship Id="rId1" Type="http://schemas.openxmlformats.org/officeDocument/2006/relationships/slideLayout" Target="../slideLayouts/slideLayout6.xml"/><Relationship Id="rId6" Type="http://schemas.openxmlformats.org/officeDocument/2006/relationships/hyperlink" Target="mailto:support@mscrm-addons.com" TargetMode="External"/><Relationship Id="rId5" Type="http://schemas.openxmlformats.org/officeDocument/2006/relationships/hyperlink" Target="https://www.mscrm-addons.com/Support/Contact-Us" TargetMode="External"/><Relationship Id="rId4" Type="http://schemas.openxmlformats.org/officeDocument/2006/relationships/hyperlink" Target="https://www.mscrm-addons.com/Products/SmartBar" TargetMode="Externa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CD2E112-DE46-4C8D-8E7C-0103E7AED8AA}"/>
              </a:ext>
            </a:extLst>
          </p:cNvPr>
          <p:cNvSpPr>
            <a:spLocks noGrp="1"/>
          </p:cNvSpPr>
          <p:nvPr>
            <p:ph type="subTitle" idx="1"/>
          </p:nvPr>
        </p:nvSpPr>
        <p:spPr>
          <a:xfrm>
            <a:off x="1523999" y="4542817"/>
            <a:ext cx="9144000" cy="1283291"/>
          </a:xfrm>
        </p:spPr>
        <p:txBody>
          <a:bodyPr/>
          <a:lstStyle/>
          <a:p>
            <a:endParaRPr lang="en-US" dirty="0">
              <a:solidFill>
                <a:schemeClr val="accent2"/>
              </a:solidFill>
            </a:endParaRPr>
          </a:p>
          <a:p>
            <a:endParaRPr lang="en-US" dirty="0">
              <a:solidFill>
                <a:schemeClr val="accent2"/>
              </a:solidFill>
            </a:endParaRPr>
          </a:p>
          <a:p>
            <a:r>
              <a:rPr lang="en-US" dirty="0">
                <a:solidFill>
                  <a:schemeClr val="accent2"/>
                </a:solidFill>
                <a:hlinkClick r:id="rId2"/>
              </a:rPr>
              <a:t>www.mscrm-addons.com</a:t>
            </a:r>
            <a:r>
              <a:rPr lang="en-US" dirty="0">
                <a:solidFill>
                  <a:schemeClr val="accent2"/>
                </a:solidFill>
              </a:rPr>
              <a:t> </a:t>
            </a:r>
          </a:p>
        </p:txBody>
      </p:sp>
      <p:sp>
        <p:nvSpPr>
          <p:cNvPr id="2" name="Titel 1">
            <a:extLst>
              <a:ext uri="{FF2B5EF4-FFF2-40B4-BE49-F238E27FC236}">
                <a16:creationId xmlns:a16="http://schemas.microsoft.com/office/drawing/2014/main" id="{374188B0-830A-4C20-BD97-8C364789E3F0}"/>
              </a:ext>
            </a:extLst>
          </p:cNvPr>
          <p:cNvSpPr>
            <a:spLocks noGrp="1"/>
          </p:cNvSpPr>
          <p:nvPr>
            <p:ph type="ctrTitle"/>
          </p:nvPr>
        </p:nvSpPr>
        <p:spPr>
          <a:xfrm>
            <a:off x="545506" y="2898517"/>
            <a:ext cx="11100987" cy="1729250"/>
          </a:xfrm>
        </p:spPr>
        <p:txBody>
          <a:bodyPr/>
          <a:lstStyle/>
          <a:p>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r>
              <a:rPr lang="en-US" sz="4000" dirty="0" err="1">
                <a:solidFill>
                  <a:schemeClr val="tx2"/>
                </a:solidFill>
              </a:rPr>
              <a:t>SmartBar</a:t>
            </a:r>
            <a:br>
              <a:rPr lang="en-US" sz="4000" dirty="0">
                <a:solidFill>
                  <a:schemeClr val="tx2"/>
                </a:solidFill>
              </a:rPr>
            </a:br>
            <a:r>
              <a:rPr lang="en-US" sz="2600" dirty="0">
                <a:solidFill>
                  <a:schemeClr val="tx2"/>
                </a:solidFill>
              </a:rPr>
              <a:t>for</a:t>
            </a:r>
            <a:br>
              <a:rPr lang="en-US" sz="4000" dirty="0">
                <a:solidFill>
                  <a:schemeClr val="tx2"/>
                </a:solidFill>
              </a:rPr>
            </a:br>
            <a:r>
              <a:rPr lang="en-US" sz="4000" dirty="0">
                <a:solidFill>
                  <a:schemeClr val="tx2"/>
                </a:solidFill>
              </a:rPr>
              <a:t>Microsoft Dynamics 365 &amp; Power Apps</a:t>
            </a:r>
          </a:p>
        </p:txBody>
      </p:sp>
      <p:pic>
        <p:nvPicPr>
          <p:cNvPr id="8" name="Grafik 1" descr="Ein Bild, das Vogel enthält.&#10;&#10;Automatisch generierte Beschreibung">
            <a:extLst>
              <a:ext uri="{FF2B5EF4-FFF2-40B4-BE49-F238E27FC236}">
                <a16:creationId xmlns:a16="http://schemas.microsoft.com/office/drawing/2014/main" id="{032C1DD9-66D2-BC53-C918-601B069F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678" y="4998228"/>
            <a:ext cx="2758586" cy="1185312"/>
          </a:xfrm>
          <a:prstGeom prst="rect">
            <a:avLst/>
          </a:prstGeom>
        </p:spPr>
      </p:pic>
    </p:spTree>
    <p:extLst>
      <p:ext uri="{BB962C8B-B14F-4D97-AF65-F5344CB8AC3E}">
        <p14:creationId xmlns:p14="http://schemas.microsoft.com/office/powerpoint/2010/main" val="300082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5">
            <a:extLst>
              <a:ext uri="{FF2B5EF4-FFF2-40B4-BE49-F238E27FC236}">
                <a16:creationId xmlns:a16="http://schemas.microsoft.com/office/drawing/2014/main" id="{7B956585-B5C3-0D03-2C63-3CDDF5737DA6}"/>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AT" sz="3200" b="0" i="0" u="none" strike="noStrike" kern="1200" cap="none" spc="0" normalizeH="0" baseline="0" noProof="0" dirty="0">
                <a:ln>
                  <a:noFill/>
                </a:ln>
                <a:solidFill>
                  <a:srgbClr val="0077B3"/>
                </a:solidFill>
                <a:effectLst/>
                <a:uLnTx/>
                <a:uFillTx/>
                <a:latin typeface="Segoe UI" panose="020B0502040204020203" pitchFamily="34" charset="0"/>
                <a:ea typeface="+mn-ea"/>
                <a:cs typeface="Segoe UI" panose="020B0502040204020203" pitchFamily="34" charset="0"/>
              </a:rPr>
              <a:t>Pricing USD</a:t>
            </a:r>
            <a:endParaRPr kumimoji="0" lang="de-DE" sz="2600" b="0" i="0" u="none" strike="noStrike" kern="1200" cap="none" spc="0" normalizeH="0" baseline="0" noProof="0" dirty="0">
              <a:ln>
                <a:noFill/>
              </a:ln>
              <a:solidFill>
                <a:srgbClr val="0077B3"/>
              </a:solidFill>
              <a:effectLst/>
              <a:uLnTx/>
              <a:uFillTx/>
              <a:latin typeface="Segoe UI" panose="020B0502040204020203" pitchFamily="34" charset="0"/>
              <a:ea typeface="+mn-ea"/>
              <a:cs typeface="Segoe UI" panose="020B0502040204020203" pitchFamily="34" charset="0"/>
            </a:endParaRPr>
          </a:p>
        </p:txBody>
      </p:sp>
      <p:sp>
        <p:nvSpPr>
          <p:cNvPr id="8" name="Rechteck 6">
            <a:extLst>
              <a:ext uri="{FF2B5EF4-FFF2-40B4-BE49-F238E27FC236}">
                <a16:creationId xmlns:a16="http://schemas.microsoft.com/office/drawing/2014/main" id="{A6AF15E4-311D-D87B-7CB3-7C7D79DFEFB1}"/>
              </a:ext>
            </a:extLst>
          </p:cNvPr>
          <p:cNvSpPr/>
          <p:nvPr/>
        </p:nvSpPr>
        <p:spPr>
          <a:xfrm>
            <a:off x="497378" y="1109472"/>
            <a:ext cx="10293224" cy="78483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Subscription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Support &amp; Maintenance 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10" name="Table 3">
            <a:extLst>
              <a:ext uri="{FF2B5EF4-FFF2-40B4-BE49-F238E27FC236}">
                <a16:creationId xmlns:a16="http://schemas.microsoft.com/office/drawing/2014/main" id="{04362C4C-4289-B8C2-9183-666AD2B3C7CC}"/>
              </a:ext>
            </a:extLst>
          </p:cNvPr>
          <p:cNvGraphicFramePr>
            <a:graphicFrameLocks noGrp="1"/>
          </p:cNvGraphicFramePr>
          <p:nvPr/>
        </p:nvGraphicFramePr>
        <p:xfrm>
          <a:off x="497378" y="2392680"/>
          <a:ext cx="8088434" cy="1036320"/>
        </p:xfrm>
        <a:graphic>
          <a:graphicData uri="http://schemas.openxmlformats.org/drawingml/2006/table">
            <a:tbl>
              <a:tblPr firstRow="1" bandRow="1">
                <a:tableStyleId>{21E4AEA4-8DFA-4A89-87EB-49C32662AFE0}</a:tableStyleId>
              </a:tblPr>
              <a:tblGrid>
                <a:gridCol w="3643439">
                  <a:extLst>
                    <a:ext uri="{9D8B030D-6E8A-4147-A177-3AD203B41FA5}">
                      <a16:colId xmlns:a16="http://schemas.microsoft.com/office/drawing/2014/main" val="20000"/>
                    </a:ext>
                  </a:extLst>
                </a:gridCol>
                <a:gridCol w="2331801">
                  <a:extLst>
                    <a:ext uri="{9D8B030D-6E8A-4147-A177-3AD203B41FA5}">
                      <a16:colId xmlns:a16="http://schemas.microsoft.com/office/drawing/2014/main" val="20001"/>
                    </a:ext>
                  </a:extLst>
                </a:gridCol>
                <a:gridCol w="2113194">
                  <a:extLst>
                    <a:ext uri="{9D8B030D-6E8A-4147-A177-3AD203B41FA5}">
                      <a16:colId xmlns:a16="http://schemas.microsoft.com/office/drawing/2014/main" val="20002"/>
                    </a:ext>
                  </a:extLst>
                </a:gridCol>
              </a:tblGrid>
              <a:tr h="3151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0" dirty="0" err="1">
                          <a:latin typeface="Segoe UI" panose="020B0502040204020203" pitchFamily="34" charset="0"/>
                          <a:cs typeface="Segoe UI" panose="020B0502040204020203" pitchFamily="34" charset="0"/>
                        </a:rPr>
                        <a:t>Component</a:t>
                      </a:r>
                      <a:endParaRPr lang="de-DE" sz="1400" b="0" dirty="0">
                        <a:latin typeface="Segoe UI" panose="020B0502040204020203" pitchFamily="34" charset="0"/>
                        <a:cs typeface="Segoe UI" panose="020B0502040204020203" pitchFamily="34" charset="0"/>
                      </a:endParaRPr>
                    </a:p>
                  </a:txBody>
                  <a:tcPr/>
                </a:tc>
                <a:tc>
                  <a:txBody>
                    <a:bodyPr/>
                    <a:lstStyle/>
                    <a:p>
                      <a:pPr algn="ctr"/>
                      <a:r>
                        <a:rPr lang="de-DE" sz="1400" b="0" kern="1200" dirty="0">
                          <a:solidFill>
                            <a:schemeClr val="lt1"/>
                          </a:solidFill>
                          <a:latin typeface="Segoe UI" panose="020B0502040204020203" pitchFamily="34" charset="0"/>
                          <a:cs typeface="Segoe UI" panose="020B0502040204020203" pitchFamily="34" charset="0"/>
                        </a:rPr>
                        <a:t>Price /</a:t>
                      </a:r>
                      <a:r>
                        <a:rPr lang="de-DE" sz="1400" b="0" kern="1200" dirty="0" err="1">
                          <a:solidFill>
                            <a:schemeClr val="lt1"/>
                          </a:solidFill>
                          <a:latin typeface="Segoe UI" panose="020B0502040204020203" pitchFamily="34" charset="0"/>
                          <a:cs typeface="Segoe UI" panose="020B0502040204020203" pitchFamily="34" charset="0"/>
                        </a:rPr>
                        <a:t>license</a:t>
                      </a:r>
                      <a:r>
                        <a:rPr lang="de-DE" sz="1400" b="0" kern="1200" dirty="0">
                          <a:solidFill>
                            <a:schemeClr val="lt1"/>
                          </a:solidFill>
                          <a:latin typeface="Segoe UI" panose="020B0502040204020203" pitchFamily="34" charset="0"/>
                          <a:cs typeface="Segoe UI" panose="020B0502040204020203" pitchFamily="34" charset="0"/>
                        </a:rPr>
                        <a:t> </a:t>
                      </a:r>
                    </a:p>
                    <a:p>
                      <a:pPr algn="ctr"/>
                      <a:r>
                        <a:rPr lang="de-DE" sz="1400" b="0" kern="1200" dirty="0" err="1">
                          <a:solidFill>
                            <a:schemeClr val="lt1"/>
                          </a:solidFill>
                          <a:latin typeface="Segoe UI" panose="020B0502040204020203" pitchFamily="34" charset="0"/>
                          <a:cs typeface="Segoe UI" panose="020B0502040204020203" pitchFamily="34" charset="0"/>
                        </a:rPr>
                        <a:t>monthly</a:t>
                      </a:r>
                      <a:r>
                        <a:rPr lang="de-DE" sz="1400" b="0" kern="1200" dirty="0">
                          <a:solidFill>
                            <a:schemeClr val="lt1"/>
                          </a:solidFill>
                          <a:latin typeface="Segoe UI" panose="020B0502040204020203" pitchFamily="34" charset="0"/>
                          <a:cs typeface="Segoe UI" panose="020B0502040204020203" pitchFamily="34" charset="0"/>
                        </a:rPr>
                        <a:t> /</a:t>
                      </a:r>
                      <a:r>
                        <a:rPr lang="de-DE" sz="1400" b="0" kern="1200" dirty="0" err="1">
                          <a:solidFill>
                            <a:schemeClr val="lt1"/>
                          </a:solidFill>
                          <a:latin typeface="Segoe UI" panose="020B0502040204020203" pitchFamily="34" charset="0"/>
                          <a:cs typeface="Segoe UI" panose="020B0502040204020203" pitchFamily="34" charset="0"/>
                        </a:rPr>
                        <a:t>annually</a:t>
                      </a:r>
                      <a:endParaRPr lang="de-DE" sz="1400" b="0" kern="1200" dirty="0">
                        <a:solidFill>
                          <a:schemeClr val="lt1"/>
                        </a:solidFill>
                        <a:latin typeface="Segoe UI" panose="020B0502040204020203" pitchFamily="34" charset="0"/>
                        <a:ea typeface="+mn-ea"/>
                        <a:cs typeface="Segoe UI" panose="020B0502040204020203" pitchFamily="34" charset="0"/>
                      </a:endParaRP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extLst>
                  <a:ext uri="{0D108BD9-81ED-4DB2-BD59-A6C34878D82A}">
                    <a16:rowId xmlns:a16="http://schemas.microsoft.com/office/drawing/2014/main" val="10000"/>
                  </a:ext>
                </a:extLst>
              </a:tr>
              <a:tr h="370840">
                <a:tc>
                  <a:txBody>
                    <a:bodyPr/>
                    <a:lstStyle/>
                    <a:p>
                      <a:r>
                        <a:rPr lang="de-DE" sz="1400" b="0" dirty="0">
                          <a:latin typeface="Segoe UI" panose="020B0502040204020203" pitchFamily="34" charset="0"/>
                          <a:cs typeface="Segoe UI" panose="020B0502040204020203" pitchFamily="34" charset="0"/>
                        </a:rPr>
                        <a:t>Per Site license</a:t>
                      </a:r>
                      <a:r>
                        <a:rPr lang="de-DE" sz="1400" b="0" baseline="0" dirty="0">
                          <a:latin typeface="Segoe UI" panose="020B0502040204020203" pitchFamily="34" charset="0"/>
                          <a:cs typeface="Segoe UI" panose="020B0502040204020203" pitchFamily="34" charset="0"/>
                        </a:rPr>
                        <a:t> </a:t>
                      </a:r>
                      <a:br>
                        <a:rPr lang="de-DE" sz="1400" b="0" baseline="0" dirty="0">
                          <a:latin typeface="Segoe UI" panose="020B0502040204020203" pitchFamily="34" charset="0"/>
                          <a:cs typeface="Segoe UI" panose="020B0502040204020203" pitchFamily="34" charset="0"/>
                        </a:rPr>
                      </a:br>
                      <a:r>
                        <a:rPr lang="de-DE" sz="1400" b="0" baseline="0" dirty="0">
                          <a:latin typeface="Segoe UI" panose="020B0502040204020203" pitchFamily="34" charset="0"/>
                          <a:cs typeface="Segoe UI" panose="020B0502040204020203" pitchFamily="34" charset="0"/>
                        </a:rPr>
                        <a:t>(Must cover all active users)</a:t>
                      </a:r>
                      <a:endParaRPr lang="de-DE" sz="1400" b="0" dirty="0">
                        <a:latin typeface="Segoe UI" panose="020B0502040204020203" pitchFamily="34" charset="0"/>
                        <a:cs typeface="Segoe UI" panose="020B0502040204020203" pitchFamily="34" charset="0"/>
                      </a:endParaRPr>
                    </a:p>
                  </a:txBody>
                  <a:tcPr anchor="ctr"/>
                </a:tc>
                <a:tc>
                  <a:txBody>
                    <a:bodyPr/>
                    <a:lstStyle/>
                    <a:p>
                      <a:pPr algn="r"/>
                      <a:r>
                        <a:rPr lang="de-DE" sz="1400" b="0" kern="1200" dirty="0">
                          <a:solidFill>
                            <a:schemeClr val="dk1"/>
                          </a:solidFill>
                          <a:latin typeface="Segoe UI" panose="020B0502040204020203" pitchFamily="34" charset="0"/>
                          <a:cs typeface="Segoe UI" panose="020B0502040204020203" pitchFamily="34" charset="0"/>
                        </a:rPr>
                        <a:t>$ 2.00 / $ 1.75</a:t>
                      </a:r>
                      <a:endParaRPr lang="de-DE" sz="1400" b="0" kern="120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algn="ctr"/>
                      <a:r>
                        <a:rPr lang="de-DE" sz="1400" b="0" dirty="0" err="1">
                          <a:latin typeface="Segoe UI" panose="020B0502040204020203" pitchFamily="34" charset="0"/>
                          <a:cs typeface="Segoe UI" panose="020B0502040204020203" pitchFamily="34" charset="0"/>
                        </a:rPr>
                        <a:t>Included</a:t>
                      </a:r>
                      <a:endParaRPr lang="de-DE" sz="1400" b="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583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E207DF6E-6F24-43CA-8697-538C4609B017}"/>
              </a:ext>
            </a:extLst>
          </p:cNvPr>
          <p:cNvSpPr>
            <a:spLocks noGrp="1"/>
          </p:cNvSpPr>
          <p:nvPr>
            <p:ph type="subTitle" idx="1"/>
          </p:nvPr>
        </p:nvSpPr>
        <p:spPr>
          <a:xfrm>
            <a:off x="190852" y="4253486"/>
            <a:ext cx="5543372" cy="1655762"/>
          </a:xfrm>
        </p:spPr>
        <p:txBody>
          <a:body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www.mscrm-addons.com</a:t>
            </a:r>
            <a:endParaRPr lang="de-DE" sz="2000" dirty="0">
              <a:solidFill>
                <a:schemeClr val="tx2"/>
              </a:solidFill>
              <a:latin typeface="Segoe UI" panose="020B0502040204020203" pitchFamily="34" charset="0"/>
              <a:cs typeface="Segoe UI" panose="020B0502040204020203" pitchFamily="34" charset="0"/>
            </a:endParaRP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support.mscrm-addons.com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rPr>
              <a:t>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Youtube</a:t>
            </a:r>
            <a:r>
              <a:rPr lang="en-US" sz="2000" dirty="0">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Channel (How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To's</a:t>
            </a:r>
            <a:r>
              <a:rPr lang="en-US" sz="2000" dirty="0">
                <a:solidFill>
                  <a:schemeClr val="tx2"/>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Use-Cases)</a:t>
            </a:r>
            <a:r>
              <a:rPr lang="de-DE" sz="2000" dirty="0">
                <a:solidFill>
                  <a:schemeClr val="tx2"/>
                </a:solidFill>
                <a:latin typeface="Segoe UI" panose="020B0502040204020203" pitchFamily="34" charset="0"/>
                <a:cs typeface="Segoe UI" panose="020B0502040204020203" pitchFamily="34" charset="0"/>
              </a:rPr>
              <a:t> </a:t>
            </a:r>
          </a:p>
        </p:txBody>
      </p:sp>
      <p:sp>
        <p:nvSpPr>
          <p:cNvPr id="7" name="Titel 6">
            <a:extLst>
              <a:ext uri="{FF2B5EF4-FFF2-40B4-BE49-F238E27FC236}">
                <a16:creationId xmlns:a16="http://schemas.microsoft.com/office/drawing/2014/main" id="{C96DD3A7-96A0-4F01-86C3-419546E3D7BA}"/>
              </a:ext>
            </a:extLst>
          </p:cNvPr>
          <p:cNvSpPr>
            <a:spLocks noGrp="1"/>
          </p:cNvSpPr>
          <p:nvPr>
            <p:ph type="ctrTitle"/>
          </p:nvPr>
        </p:nvSpPr>
        <p:spPr>
          <a:xfrm>
            <a:off x="1524000" y="1122363"/>
            <a:ext cx="9144000" cy="2306637"/>
          </a:xfrm>
        </p:spPr>
        <p:txBody>
          <a:bodyPr/>
          <a:lstStyle/>
          <a:p>
            <a:r>
              <a:rPr lang="de-DE" sz="5000" dirty="0" err="1">
                <a:solidFill>
                  <a:schemeClr val="tx2"/>
                </a:solidFill>
              </a:rPr>
              <a:t>Thank</a:t>
            </a:r>
            <a:r>
              <a:rPr lang="de-DE" sz="5000" dirty="0">
                <a:solidFill>
                  <a:schemeClr val="tx2"/>
                </a:solidFill>
              </a:rPr>
              <a:t> </a:t>
            </a:r>
            <a:r>
              <a:rPr lang="de-DE" sz="5000" dirty="0" err="1">
                <a:solidFill>
                  <a:schemeClr val="tx2"/>
                </a:solidFill>
              </a:rPr>
              <a:t>you</a:t>
            </a:r>
            <a:r>
              <a:rPr lang="de-DE" sz="5000" dirty="0">
                <a:solidFill>
                  <a:schemeClr val="tx2"/>
                </a:solidFill>
              </a:rPr>
              <a:t>!</a:t>
            </a:r>
          </a:p>
        </p:txBody>
      </p:sp>
      <p:pic>
        <p:nvPicPr>
          <p:cNvPr id="3" name="Grafik 2" descr="Erdkugel: Afrika und Europa mit einfarbiger Füllung">
            <a:extLst>
              <a:ext uri="{FF2B5EF4-FFF2-40B4-BE49-F238E27FC236}">
                <a16:creationId xmlns:a16="http://schemas.microsoft.com/office/drawing/2014/main" id="{38C13577-DC68-191D-FFB9-90715CA4A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357" y="4426998"/>
            <a:ext cx="396000" cy="396000"/>
          </a:xfrm>
          <a:prstGeom prst="rect">
            <a:avLst/>
          </a:prstGeom>
        </p:spPr>
      </p:pic>
      <p:pic>
        <p:nvPicPr>
          <p:cNvPr id="5" name="Grafik 4" descr="Fragen mit einfarbiger Füllung">
            <a:extLst>
              <a:ext uri="{FF2B5EF4-FFF2-40B4-BE49-F238E27FC236}">
                <a16:creationId xmlns:a16="http://schemas.microsoft.com/office/drawing/2014/main" id="{998EC1BB-5498-A810-1E50-82D2E04EA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9357" y="4932515"/>
            <a:ext cx="396000" cy="396000"/>
          </a:xfrm>
          <a:prstGeom prst="rect">
            <a:avLst/>
          </a:prstGeom>
        </p:spPr>
      </p:pic>
      <p:pic>
        <p:nvPicPr>
          <p:cNvPr id="9" name="Grafik 8" descr="Präsentation mit Medien mit einfarbiger Füllung">
            <a:extLst>
              <a:ext uri="{FF2B5EF4-FFF2-40B4-BE49-F238E27FC236}">
                <a16:creationId xmlns:a16="http://schemas.microsoft.com/office/drawing/2014/main" id="{0B735DF4-AD7D-92F9-8EA6-DC8B04B8F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9357" y="5389972"/>
            <a:ext cx="396000" cy="396000"/>
          </a:xfrm>
          <a:prstGeom prst="rect">
            <a:avLst/>
          </a:prstGeom>
        </p:spPr>
      </p:pic>
      <p:sp>
        <p:nvSpPr>
          <p:cNvPr id="12" name="Untertitel 7">
            <a:extLst>
              <a:ext uri="{FF2B5EF4-FFF2-40B4-BE49-F238E27FC236}">
                <a16:creationId xmlns:a16="http://schemas.microsoft.com/office/drawing/2014/main" id="{309D733D-4D35-D394-9B81-C9D1845C3504}"/>
              </a:ext>
            </a:extLst>
          </p:cNvPr>
          <p:cNvSpPr txBox="1">
            <a:spLocks/>
          </p:cNvSpPr>
          <p:nvPr/>
        </p:nvSpPr>
        <p:spPr>
          <a:xfrm>
            <a:off x="6181725" y="4253486"/>
            <a:ext cx="5543372"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Segoe UI Semibold" panose="020B0702040204020203" pitchFamily="34" charset="0"/>
                <a:ea typeface="+mn-ea"/>
                <a:cs typeface="Segoe UI Semibold" panose="020B07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rgbClr val="0077B3"/>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info@mscrm-addons.</a:t>
            </a:r>
            <a:r>
              <a:rPr lang="de-DE" sz="2000" dirty="0">
                <a:solidFill>
                  <a:schemeClr val="tx2"/>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EMEA:	+43 316 680 880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U.S.: 	+1 404 720 6066</a:t>
            </a:r>
          </a:p>
        </p:txBody>
      </p:sp>
      <p:pic>
        <p:nvPicPr>
          <p:cNvPr id="17" name="Grafik 16" descr="Umschlag mit einfarbiger Füllung">
            <a:extLst>
              <a:ext uri="{FF2B5EF4-FFF2-40B4-BE49-F238E27FC236}">
                <a16:creationId xmlns:a16="http://schemas.microsoft.com/office/drawing/2014/main" id="{BDEA2EC5-324B-7F56-2BFA-E158262ECB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58230" y="4426998"/>
            <a:ext cx="396000" cy="396000"/>
          </a:xfrm>
          <a:prstGeom prst="rect">
            <a:avLst/>
          </a:prstGeom>
        </p:spPr>
      </p:pic>
      <p:pic>
        <p:nvPicPr>
          <p:cNvPr id="19" name="Grafik 18" descr="Telefon mit einfarbiger Füllung">
            <a:extLst>
              <a:ext uri="{FF2B5EF4-FFF2-40B4-BE49-F238E27FC236}">
                <a16:creationId xmlns:a16="http://schemas.microsoft.com/office/drawing/2014/main" id="{6EF91B9F-F0C9-BC80-B2AD-955E1788A6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62898" y="4883367"/>
            <a:ext cx="396000" cy="396000"/>
          </a:xfrm>
          <a:prstGeom prst="rect">
            <a:avLst/>
          </a:prstGeom>
        </p:spPr>
      </p:pic>
    </p:spTree>
    <p:extLst>
      <p:ext uri="{BB962C8B-B14F-4D97-AF65-F5344CB8AC3E}">
        <p14:creationId xmlns:p14="http://schemas.microsoft.com/office/powerpoint/2010/main" val="20451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DDB9D73E-21FB-A0F8-8D65-09A8945F605F}"/>
              </a:ext>
            </a:extLst>
          </p:cNvPr>
          <p:cNvSpPr>
            <a:spLocks noGrp="1"/>
          </p:cNvSpPr>
          <p:nvPr>
            <p:ph sz="quarter" idx="20"/>
          </p:nvPr>
        </p:nvSpPr>
        <p:spPr>
          <a:xfrm>
            <a:off x="941630" y="230648"/>
            <a:ext cx="10308739" cy="545745"/>
          </a:xfrm>
        </p:spPr>
        <p:txBody>
          <a:bodyPr/>
          <a:lstStyle/>
          <a:p>
            <a:pPr algn="ctr"/>
            <a:r>
              <a:rPr lang="de-DE" sz="2600" dirty="0"/>
              <a:t>Improve Navigation &amp; Personalize your Dynamics 365 Forms</a:t>
            </a:r>
          </a:p>
        </p:txBody>
      </p:sp>
      <p:pic>
        <p:nvPicPr>
          <p:cNvPr id="16" name="Grafik 15" descr="Freisprechanlage mit einfarbiger Füllung">
            <a:extLst>
              <a:ext uri="{FF2B5EF4-FFF2-40B4-BE49-F238E27FC236}">
                <a16:creationId xmlns:a16="http://schemas.microsoft.com/office/drawing/2014/main" id="{3A4F5964-B7AB-6E30-5744-88A0CFF09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8397" y="1440156"/>
            <a:ext cx="914400" cy="914400"/>
          </a:xfrm>
          <a:prstGeom prst="rect">
            <a:avLst/>
          </a:prstGeom>
        </p:spPr>
      </p:pic>
      <p:pic>
        <p:nvPicPr>
          <p:cNvPr id="19" name="Picture 27">
            <a:extLst>
              <a:ext uri="{FF2B5EF4-FFF2-40B4-BE49-F238E27FC236}">
                <a16:creationId xmlns:a16="http://schemas.microsoft.com/office/drawing/2014/main" id="{EEDCF8F2-3E88-B5D4-19CA-B98E236C9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022" y="1591900"/>
            <a:ext cx="613978" cy="613978"/>
          </a:xfrm>
          <a:prstGeom prst="rect">
            <a:avLst/>
          </a:prstGeom>
        </p:spPr>
      </p:pic>
      <p:sp>
        <p:nvSpPr>
          <p:cNvPr id="7" name="Rechteck 10">
            <a:extLst>
              <a:ext uri="{FF2B5EF4-FFF2-40B4-BE49-F238E27FC236}">
                <a16:creationId xmlns:a16="http://schemas.microsoft.com/office/drawing/2014/main" id="{7C86752F-793E-2A49-C0AA-A8AFE7631B45}"/>
              </a:ext>
            </a:extLst>
          </p:cNvPr>
          <p:cNvSpPr/>
          <p:nvPr/>
        </p:nvSpPr>
        <p:spPr>
          <a:xfrm>
            <a:off x="590625" y="1573560"/>
            <a:ext cx="3390058" cy="4399950"/>
          </a:xfrm>
          <a:prstGeom prst="rect">
            <a:avLst/>
          </a:prstGeom>
          <a:solidFill>
            <a:srgbClr val="00598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2000" b="1" dirty="0">
              <a:latin typeface="Segoe UI" panose="020B0502040204020203" pitchFamily="34" charset="0"/>
              <a:cs typeface="Segoe UI" panose="020B0502040204020203" pitchFamily="34" charset="0"/>
            </a:endParaRPr>
          </a:p>
          <a:p>
            <a:pPr algn="ctr"/>
            <a:endParaRPr lang="de-DE" sz="2000" b="1" dirty="0">
              <a:latin typeface="Segoe UI" panose="020B0502040204020203" pitchFamily="34" charset="0"/>
              <a:cs typeface="Segoe UI" panose="020B0502040204020203" pitchFamily="34" charset="0"/>
            </a:endParaRPr>
          </a:p>
          <a:p>
            <a:pPr algn="ctr"/>
            <a:endParaRPr lang="de-DE" sz="2000" b="1" dirty="0">
              <a:latin typeface="Segoe UI" panose="020B0502040204020203" pitchFamily="34" charset="0"/>
              <a:cs typeface="Segoe UI" panose="020B0502040204020203" pitchFamily="34" charset="0"/>
            </a:endParaRPr>
          </a:p>
          <a:p>
            <a:pPr algn="ctr"/>
            <a:endParaRPr lang="de-DE" sz="2000" b="1" dirty="0">
              <a:latin typeface="Segoe UI" panose="020B0502040204020203" pitchFamily="34" charset="0"/>
              <a:cs typeface="Segoe UI" panose="020B0502040204020203" pitchFamily="34" charset="0"/>
            </a:endParaRPr>
          </a:p>
          <a:p>
            <a:pPr algn="ctr"/>
            <a:r>
              <a:rPr lang="de-DE" b="1" dirty="0">
                <a:latin typeface="Segoe UI" panose="020B0502040204020203" pitchFamily="34" charset="0"/>
                <a:cs typeface="Segoe UI" panose="020B0502040204020203" pitchFamily="34" charset="0"/>
              </a:rPr>
              <a:t>NAVIGATE</a:t>
            </a:r>
          </a:p>
          <a:p>
            <a:pPr algn="ctr"/>
            <a:endParaRPr lang="de-DE" sz="15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Add navigational buttons to your forms and dashboards</a:t>
            </a:r>
            <a:br>
              <a:rPr lang="en-US" sz="1400" dirty="0">
                <a:latin typeface="Segoe UI" panose="020B0502040204020203" pitchFamily="34" charset="0"/>
                <a:cs typeface="Segoe UI" panose="020B0502040204020203" pitchFamily="34" charset="0"/>
              </a:rPr>
            </a:b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Persistent (Simple back and forth navigation)</a:t>
            </a:r>
            <a:br>
              <a:rPr lang="en-US" sz="1400" dirty="0">
                <a:latin typeface="Segoe UI" panose="020B0502040204020203" pitchFamily="34" charset="0"/>
                <a:cs typeface="Segoe UI" panose="020B0502040204020203" pitchFamily="34" charset="0"/>
              </a:rPr>
            </a:b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Direct link to related records</a:t>
            </a:r>
            <a:br>
              <a:rPr lang="en-US" sz="1400" dirty="0">
                <a:latin typeface="Segoe UI" panose="020B0502040204020203" pitchFamily="34" charset="0"/>
                <a:cs typeface="Segoe UI" panose="020B0502040204020203" pitchFamily="34" charset="0"/>
              </a:rPr>
            </a:b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NEW: Add buttons for certain views (E.g. unpaid invoices, open cases,…)</a:t>
            </a:r>
          </a:p>
          <a:p>
            <a:pPr algn="ctr"/>
            <a:endParaRPr lang="de-DE" dirty="0">
              <a:latin typeface="Segoe UI" panose="020B0502040204020203" pitchFamily="34" charset="0"/>
              <a:cs typeface="Segoe UI" panose="020B0502040204020203" pitchFamily="34" charset="0"/>
            </a:endParaRPr>
          </a:p>
        </p:txBody>
      </p:sp>
      <p:sp>
        <p:nvSpPr>
          <p:cNvPr id="11" name="Rechteck 11">
            <a:extLst>
              <a:ext uri="{FF2B5EF4-FFF2-40B4-BE49-F238E27FC236}">
                <a16:creationId xmlns:a16="http://schemas.microsoft.com/office/drawing/2014/main" id="{B79B29B4-5BCE-F0F7-B690-D3EBB5DC23FA}"/>
              </a:ext>
            </a:extLst>
          </p:cNvPr>
          <p:cNvSpPr/>
          <p:nvPr/>
        </p:nvSpPr>
        <p:spPr>
          <a:xfrm>
            <a:off x="4277304" y="1573560"/>
            <a:ext cx="3390057" cy="4399950"/>
          </a:xfrm>
          <a:prstGeom prst="rect">
            <a:avLst/>
          </a:prstGeom>
          <a:solidFill>
            <a:srgbClr val="0975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r>
              <a:rPr lang="de-DE" b="1" dirty="0">
                <a:latin typeface="Segoe UI" panose="020B0502040204020203" pitchFamily="34" charset="0"/>
                <a:cs typeface="Segoe UI" panose="020B0502040204020203" pitchFamily="34" charset="0"/>
              </a:rPr>
              <a:t>QUICK VIEW &amp; COUNT</a:t>
            </a:r>
          </a:p>
          <a:p>
            <a:pPr algn="ctr"/>
            <a:endParaRPr lang="de-DE" sz="15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Count and display the number of related records</a:t>
            </a:r>
            <a:br>
              <a:rPr lang="en-US" sz="1400" dirty="0">
                <a:latin typeface="Segoe UI" panose="020B0502040204020203" pitchFamily="34" charset="0"/>
                <a:cs typeface="Segoe UI" panose="020B0502040204020203" pitchFamily="34" charset="0"/>
              </a:rPr>
            </a:b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NEW: Color-code buttons based on count (E.g. red when more than 5 open cases)</a:t>
            </a:r>
            <a:br>
              <a:rPr lang="de-DE" sz="1400" dirty="0">
                <a:latin typeface="Segoe UI" panose="020B0502040204020203" pitchFamily="34" charset="0"/>
                <a:cs typeface="Segoe UI" panose="020B0502040204020203" pitchFamily="34" charset="0"/>
              </a:rPr>
            </a:br>
            <a:endParaRPr lang="de-DE"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400" dirty="0">
                <a:latin typeface="Segoe UI" panose="020B0502040204020203" pitchFamily="34" charset="0"/>
                <a:cs typeface="Segoe UI" panose="020B0502040204020203" pitchFamily="34" charset="0"/>
              </a:rPr>
              <a:t>NEW: Hide buttons if no records exist (count = 0)</a:t>
            </a:r>
            <a:endParaRPr lang="de-DE" sz="1400" b="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DE" sz="1400" b="1" dirty="0">
              <a:latin typeface="Candara" panose="020E0502030303020204" pitchFamily="34" charset="0"/>
            </a:endParaRPr>
          </a:p>
        </p:txBody>
      </p:sp>
      <p:sp>
        <p:nvSpPr>
          <p:cNvPr id="13" name="Rechteck 12">
            <a:extLst>
              <a:ext uri="{FF2B5EF4-FFF2-40B4-BE49-F238E27FC236}">
                <a16:creationId xmlns:a16="http://schemas.microsoft.com/office/drawing/2014/main" id="{C86CF75C-687B-0E4F-2F7C-5CB6EE68FD84}"/>
              </a:ext>
            </a:extLst>
          </p:cNvPr>
          <p:cNvSpPr/>
          <p:nvPr/>
        </p:nvSpPr>
        <p:spPr>
          <a:xfrm>
            <a:off x="7929761" y="1573560"/>
            <a:ext cx="3390056" cy="4399950"/>
          </a:xfrm>
          <a:prstGeom prst="rect">
            <a:avLst/>
          </a:prstGeom>
          <a:solidFill>
            <a:srgbClr val="0094C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r>
              <a:rPr lang="de-DE" b="1" dirty="0">
                <a:latin typeface="Segoe UI" panose="020B0502040204020203" pitchFamily="34" charset="0"/>
                <a:cs typeface="Segoe UI" panose="020B0502040204020203" pitchFamily="34" charset="0"/>
              </a:rPr>
              <a:t>CUSTOMIZE</a:t>
            </a:r>
          </a:p>
          <a:p>
            <a:pPr algn="ctr"/>
            <a:endParaRPr lang="de-DE" sz="15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Adopt </a:t>
            </a:r>
            <a:r>
              <a:rPr lang="en-US" sz="1400" dirty="0" err="1">
                <a:latin typeface="Segoe UI" panose="020B0502040204020203" pitchFamily="34" charset="0"/>
                <a:cs typeface="Segoe UI" panose="020B0502040204020203" pitchFamily="34" charset="0"/>
              </a:rPr>
              <a:t>SmartBar</a:t>
            </a:r>
            <a:r>
              <a:rPr lang="en-US" sz="1400" dirty="0">
                <a:latin typeface="Segoe UI" panose="020B0502040204020203" pitchFamily="34" charset="0"/>
                <a:cs typeface="Segoe UI" panose="020B0502040204020203" pitchFamily="34" charset="0"/>
              </a:rPr>
              <a:t> to your needs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Embed into any Dynamics form and dashboards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Delete, add and rearrange the "Buttons"-order</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Switch between Standard or Metro style</a:t>
            </a:r>
          </a:p>
          <a:p>
            <a:pPr marL="285750" indent="-285750">
              <a:buFont typeface="Arial" panose="020B0604020202020204" pitchFamily="34" charset="0"/>
              <a:buChar char="•"/>
            </a:pPr>
            <a:endParaRPr lang="en-US" sz="1600" dirty="0">
              <a:latin typeface="Candara" panose="020E0502030303020204" pitchFamily="34" charset="0"/>
            </a:endParaRPr>
          </a:p>
        </p:txBody>
      </p:sp>
      <p:pic>
        <p:nvPicPr>
          <p:cNvPr id="17" name="Grafik 13">
            <a:extLst>
              <a:ext uri="{FF2B5EF4-FFF2-40B4-BE49-F238E27FC236}">
                <a16:creationId xmlns:a16="http://schemas.microsoft.com/office/drawing/2014/main" id="{7DFD2E24-44BD-69D9-9068-B409E0B29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8982" y="1520306"/>
            <a:ext cx="1080000" cy="1080000"/>
          </a:xfrm>
          <a:prstGeom prst="rect">
            <a:avLst/>
          </a:prstGeom>
        </p:spPr>
      </p:pic>
      <p:pic>
        <p:nvPicPr>
          <p:cNvPr id="20" name="Grafik 14">
            <a:extLst>
              <a:ext uri="{FF2B5EF4-FFF2-40B4-BE49-F238E27FC236}">
                <a16:creationId xmlns:a16="http://schemas.microsoft.com/office/drawing/2014/main" id="{966F4004-18C6-6F8F-F8E7-DC594D468C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332" y="1684218"/>
            <a:ext cx="1080000" cy="1080000"/>
          </a:xfrm>
          <a:prstGeom prst="rect">
            <a:avLst/>
          </a:prstGeom>
        </p:spPr>
      </p:pic>
      <p:pic>
        <p:nvPicPr>
          <p:cNvPr id="22" name="Grafik 16">
            <a:extLst>
              <a:ext uri="{FF2B5EF4-FFF2-40B4-BE49-F238E27FC236}">
                <a16:creationId xmlns:a16="http://schemas.microsoft.com/office/drawing/2014/main" id="{C43C4C0A-4F68-5BD7-2266-B1BD153557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4789" y="1520306"/>
            <a:ext cx="1080000" cy="1080000"/>
          </a:xfrm>
          <a:prstGeom prst="rect">
            <a:avLst/>
          </a:prstGeom>
        </p:spPr>
      </p:pic>
    </p:spTree>
    <p:extLst>
      <p:ext uri="{BB962C8B-B14F-4D97-AF65-F5344CB8AC3E}">
        <p14:creationId xmlns:p14="http://schemas.microsoft.com/office/powerpoint/2010/main" val="407334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Key Features</a:t>
            </a:r>
          </a:p>
        </p:txBody>
      </p:sp>
      <p:sp>
        <p:nvSpPr>
          <p:cNvPr id="1027" name="TextBox 18">
            <a:extLst>
              <a:ext uri="{FF2B5EF4-FFF2-40B4-BE49-F238E27FC236}">
                <a16:creationId xmlns:a16="http://schemas.microsoft.com/office/drawing/2014/main" id="{CF5034C3-FD5F-34B9-98FE-6AA3A872E868}"/>
              </a:ext>
            </a:extLst>
          </p:cNvPr>
          <p:cNvSpPr txBox="1"/>
          <p:nvPr/>
        </p:nvSpPr>
        <p:spPr>
          <a:xfrm>
            <a:off x="8885814" y="5529753"/>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900" b="1" kern="0" dirty="0">
                <a:solidFill>
                  <a:srgbClr val="0077B3"/>
                </a:solidFill>
                <a:latin typeface="Segoe UI" panose="020B0502040204020203" pitchFamily="34" charset="0"/>
                <a:cs typeface="Segoe UI" panose="020B0502040204020203" pitchFamily="34" charset="0"/>
              </a:rPr>
              <a:t>And many more…</a:t>
            </a:r>
          </a:p>
        </p:txBody>
      </p:sp>
      <p:grpSp>
        <p:nvGrpSpPr>
          <p:cNvPr id="31" name="Group 30">
            <a:extLst>
              <a:ext uri="{FF2B5EF4-FFF2-40B4-BE49-F238E27FC236}">
                <a16:creationId xmlns:a16="http://schemas.microsoft.com/office/drawing/2014/main" id="{5CE42C60-F3AC-3EF7-CD67-2A8852E40DC0}"/>
              </a:ext>
            </a:extLst>
          </p:cNvPr>
          <p:cNvGrpSpPr/>
          <p:nvPr/>
        </p:nvGrpSpPr>
        <p:grpSpPr>
          <a:xfrm>
            <a:off x="602137" y="1452081"/>
            <a:ext cx="10987726" cy="4604921"/>
            <a:chOff x="602137" y="1264069"/>
            <a:chExt cx="10987726" cy="4604921"/>
          </a:xfrm>
        </p:grpSpPr>
        <p:grpSp>
          <p:nvGrpSpPr>
            <p:cNvPr id="54" name="Group 53">
              <a:extLst>
                <a:ext uri="{FF2B5EF4-FFF2-40B4-BE49-F238E27FC236}">
                  <a16:creationId xmlns:a16="http://schemas.microsoft.com/office/drawing/2014/main" id="{2559DE09-BF52-0793-73B6-4C007437D7D2}"/>
                </a:ext>
              </a:extLst>
            </p:cNvPr>
            <p:cNvGrpSpPr/>
            <p:nvPr/>
          </p:nvGrpSpPr>
          <p:grpSpPr>
            <a:xfrm>
              <a:off x="602137" y="1305572"/>
              <a:ext cx="10987726" cy="4563418"/>
              <a:chOff x="565117" y="1391030"/>
              <a:chExt cx="10987726" cy="4563418"/>
            </a:xfrm>
          </p:grpSpPr>
          <p:grpSp>
            <p:nvGrpSpPr>
              <p:cNvPr id="21" name="Group 20">
                <a:extLst>
                  <a:ext uri="{FF2B5EF4-FFF2-40B4-BE49-F238E27FC236}">
                    <a16:creationId xmlns:a16="http://schemas.microsoft.com/office/drawing/2014/main" id="{7D5909BF-1846-5988-3BF1-AA5DDBE4C5DA}"/>
                  </a:ext>
                </a:extLst>
              </p:cNvPr>
              <p:cNvGrpSpPr/>
              <p:nvPr/>
            </p:nvGrpSpPr>
            <p:grpSpPr>
              <a:xfrm>
                <a:off x="572655" y="1394487"/>
                <a:ext cx="3242953" cy="2401904"/>
                <a:chOff x="572655" y="1172334"/>
                <a:chExt cx="3242953" cy="2401904"/>
              </a:xfrm>
            </p:grpSpPr>
            <p:sp>
              <p:nvSpPr>
                <p:cNvPr id="86" name="TextBox 26">
                  <a:extLst>
                    <a:ext uri="{FF2B5EF4-FFF2-40B4-BE49-F238E27FC236}">
                      <a16:creationId xmlns:a16="http://schemas.microsoft.com/office/drawing/2014/main" id="{9232C4FD-F4AE-C5FA-F6D2-FDE47AF867B4}"/>
                    </a:ext>
                  </a:extLst>
                </p:cNvPr>
                <p:cNvSpPr txBox="1"/>
                <p:nvPr/>
              </p:nvSpPr>
              <p:spPr>
                <a:xfrm>
                  <a:off x="572655" y="167692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a:solidFill>
                        <a:srgbClr val="000000"/>
                      </a:solidFill>
                      <a:effectLst/>
                      <a:latin typeface="Segoe UI" panose="020B0502040204020203" pitchFamily="34" charset="0"/>
                    </a:rPr>
                    <a:t>Draws attention to the relevant information and showcases all related tasks, alerts, notes and other useful information about a data record.</a:t>
                  </a: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7" name="TextBox 18">
                  <a:extLst>
                    <a:ext uri="{FF2B5EF4-FFF2-40B4-BE49-F238E27FC236}">
                      <a16:creationId xmlns:a16="http://schemas.microsoft.com/office/drawing/2014/main" id="{CA2AE71C-1F61-BF1B-29BD-57B3FB132831}"/>
                    </a:ext>
                  </a:extLst>
                </p:cNvPr>
                <p:cNvSpPr txBox="1"/>
                <p:nvPr/>
              </p:nvSpPr>
              <p:spPr>
                <a:xfrm>
                  <a:off x="1211454" y="1172334"/>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USER FOCUSED INTERFACE</a:t>
                  </a:r>
                </a:p>
              </p:txBody>
            </p:sp>
          </p:grpSp>
          <p:grpSp>
            <p:nvGrpSpPr>
              <p:cNvPr id="96" name="Group 95">
                <a:extLst>
                  <a:ext uri="{FF2B5EF4-FFF2-40B4-BE49-F238E27FC236}">
                    <a16:creationId xmlns:a16="http://schemas.microsoft.com/office/drawing/2014/main" id="{C19438CF-C878-404C-A086-05BD38646434}"/>
                  </a:ext>
                </a:extLst>
              </p:cNvPr>
              <p:cNvGrpSpPr/>
              <p:nvPr/>
            </p:nvGrpSpPr>
            <p:grpSpPr>
              <a:xfrm>
                <a:off x="4391022" y="1416668"/>
                <a:ext cx="3242953" cy="2401415"/>
                <a:chOff x="8427315" y="556137"/>
                <a:chExt cx="3242953" cy="2401415"/>
              </a:xfrm>
            </p:grpSpPr>
            <p:sp>
              <p:nvSpPr>
                <p:cNvPr id="80" name="TextBox 26">
                  <a:extLst>
                    <a:ext uri="{FF2B5EF4-FFF2-40B4-BE49-F238E27FC236}">
                      <a16:creationId xmlns:a16="http://schemas.microsoft.com/office/drawing/2014/main" id="{3EB98D01-C0E2-060A-1BB5-0D29B0020001}"/>
                    </a:ext>
                  </a:extLst>
                </p:cNvPr>
                <p:cNvSpPr txBox="1"/>
                <p:nvPr/>
              </p:nvSpPr>
              <p:spPr>
                <a:xfrm>
                  <a:off x="8427315" y="1060234"/>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Colored buttons directly show all associated data for an entity and can be customized to your requirements.</a:t>
                  </a:r>
                </a:p>
                <a:p>
                  <a:br>
                    <a:rPr lang="en-US" sz="1400" dirty="0"/>
                  </a:br>
                  <a:br>
                    <a:rPr lang="en-US" sz="1400" dirty="0"/>
                  </a:br>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2" name="TextBox 18">
                  <a:extLst>
                    <a:ext uri="{FF2B5EF4-FFF2-40B4-BE49-F238E27FC236}">
                      <a16:creationId xmlns:a16="http://schemas.microsoft.com/office/drawing/2014/main" id="{EA1B93EA-ED51-92D6-80FD-269A04235A99}"/>
                    </a:ext>
                  </a:extLst>
                </p:cNvPr>
                <p:cNvSpPr txBox="1"/>
                <p:nvPr/>
              </p:nvSpPr>
              <p:spPr>
                <a:xfrm>
                  <a:off x="9066114" y="556137"/>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900" b="1" kern="0" dirty="0">
                      <a:solidFill>
                        <a:srgbClr val="0077B3"/>
                      </a:solidFill>
                      <a:latin typeface="Segoe UI" panose="020B0502040204020203" pitchFamily="34" charset="0"/>
                      <a:cs typeface="Segoe UI" panose="020B0502040204020203" pitchFamily="34" charset="0"/>
                    </a:rPr>
                    <a:t>CUSTOMIZABLE BUTTONS</a:t>
                  </a:r>
                </a:p>
              </p:txBody>
            </p:sp>
          </p:grpSp>
          <p:grpSp>
            <p:nvGrpSpPr>
              <p:cNvPr id="105" name="Group 104">
                <a:extLst>
                  <a:ext uri="{FF2B5EF4-FFF2-40B4-BE49-F238E27FC236}">
                    <a16:creationId xmlns:a16="http://schemas.microsoft.com/office/drawing/2014/main" id="{111F57A3-14E0-589B-6D51-3895BB5FF8C7}"/>
                  </a:ext>
                </a:extLst>
              </p:cNvPr>
              <p:cNvGrpSpPr/>
              <p:nvPr/>
            </p:nvGrpSpPr>
            <p:grpSpPr>
              <a:xfrm>
                <a:off x="8209389" y="1391030"/>
                <a:ext cx="3287103" cy="2427053"/>
                <a:chOff x="8336945" y="1323525"/>
                <a:chExt cx="3287103" cy="2427053"/>
              </a:xfrm>
            </p:grpSpPr>
            <p:sp>
              <p:nvSpPr>
                <p:cNvPr id="99" name="TextBox 26">
                  <a:extLst>
                    <a:ext uri="{FF2B5EF4-FFF2-40B4-BE49-F238E27FC236}">
                      <a16:creationId xmlns:a16="http://schemas.microsoft.com/office/drawing/2014/main" id="{14CD6099-38B5-F436-776D-723692DD79DA}"/>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A simple back &amp; forth navigation lets you comfortably switch information. Thanks to </a:t>
                  </a:r>
                  <a:r>
                    <a:rPr lang="en-US" sz="1400" b="0" i="0" dirty="0" err="1">
                      <a:solidFill>
                        <a:srgbClr val="000000"/>
                      </a:solidFill>
                      <a:effectLst/>
                      <a:latin typeface="Segoe UI" panose="020B0502040204020203" pitchFamily="34" charset="0"/>
                    </a:rPr>
                    <a:t>SmartBar's</a:t>
                  </a:r>
                  <a:r>
                    <a:rPr lang="en-US" sz="1400" b="0" i="0" dirty="0">
                      <a:solidFill>
                        <a:srgbClr val="000000"/>
                      </a:solidFill>
                      <a:effectLst/>
                      <a:latin typeface="Segoe UI" panose="020B0502040204020203" pitchFamily="34" charset="0"/>
                    </a:rPr>
                    <a:t> universal compatibility, it can be embedded in any Dynamics 365 form.</a:t>
                  </a:r>
                </a:p>
                <a:p>
                  <a:br>
                    <a:rPr lang="en-US" sz="1400" b="0" i="0" dirty="0">
                      <a:solidFill>
                        <a:srgbClr val="777777"/>
                      </a:solidFill>
                      <a:effectLst/>
                      <a:latin typeface="Segoe UI" panose="020B0502040204020203" pitchFamily="34" charset="0"/>
                    </a:rPr>
                  </a:br>
                  <a:br>
                    <a:rPr lang="en-US" sz="1400" b="0" i="0" dirty="0">
                      <a:solidFill>
                        <a:srgbClr val="777777"/>
                      </a:solidFill>
                      <a:effectLst/>
                      <a:latin typeface="Segoe UI" panose="020B0502040204020203" pitchFamily="34" charset="0"/>
                    </a:rPr>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0" name="TextBox 18">
                  <a:extLst>
                    <a:ext uri="{FF2B5EF4-FFF2-40B4-BE49-F238E27FC236}">
                      <a16:creationId xmlns:a16="http://schemas.microsoft.com/office/drawing/2014/main" id="{6BC662CC-4F0F-2F42-D1DE-9FBD68F36B06}"/>
                    </a:ext>
                  </a:extLst>
                </p:cNvPr>
                <p:cNvSpPr txBox="1"/>
                <p:nvPr/>
              </p:nvSpPr>
              <p:spPr>
                <a:xfrm>
                  <a:off x="8993849" y="1323525"/>
                  <a:ext cx="2630199"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900" b="1" kern="0" spc="-150" dirty="0">
                      <a:solidFill>
                        <a:srgbClr val="0077B3"/>
                      </a:solidFill>
                      <a:latin typeface="Segoe UI" panose="020B0502040204020203" pitchFamily="34" charset="0"/>
                      <a:cs typeface="Segoe UI" panose="020B0502040204020203" pitchFamily="34" charset="0"/>
                    </a:rPr>
                    <a:t>SIMPLE</a:t>
                  </a:r>
                  <a:r>
                    <a:rPr lang="en-US" sz="1900" b="1" kern="0" dirty="0">
                      <a:solidFill>
                        <a:srgbClr val="0077B3"/>
                      </a:solidFill>
                      <a:latin typeface="Segoe UI" panose="020B0502040204020203" pitchFamily="34" charset="0"/>
                      <a:cs typeface="Segoe UI" panose="020B0502040204020203" pitchFamily="34" charset="0"/>
                    </a:rPr>
                    <a:t> NAVIGATION IN DYNAMICS</a:t>
                  </a:r>
                </a:p>
              </p:txBody>
            </p:sp>
          </p:grpSp>
          <p:grpSp>
            <p:nvGrpSpPr>
              <p:cNvPr id="53" name="Group 52">
                <a:extLst>
                  <a:ext uri="{FF2B5EF4-FFF2-40B4-BE49-F238E27FC236}">
                    <a16:creationId xmlns:a16="http://schemas.microsoft.com/office/drawing/2014/main" id="{F2D6CB99-E193-9ABE-E61A-BA85FF055E82}"/>
                  </a:ext>
                </a:extLst>
              </p:cNvPr>
              <p:cNvGrpSpPr/>
              <p:nvPr/>
            </p:nvGrpSpPr>
            <p:grpSpPr>
              <a:xfrm>
                <a:off x="565117" y="3517708"/>
                <a:ext cx="10987726" cy="2436740"/>
                <a:chOff x="565117" y="3517708"/>
                <a:chExt cx="10987726" cy="2436740"/>
              </a:xfrm>
            </p:grpSpPr>
            <p:grpSp>
              <p:nvGrpSpPr>
                <p:cNvPr id="37" name="Group 36">
                  <a:extLst>
                    <a:ext uri="{FF2B5EF4-FFF2-40B4-BE49-F238E27FC236}">
                      <a16:creationId xmlns:a16="http://schemas.microsoft.com/office/drawing/2014/main" id="{7E5A3479-0BEB-0EF7-345B-CD4D8EE76658}"/>
                    </a:ext>
                  </a:extLst>
                </p:cNvPr>
                <p:cNvGrpSpPr/>
                <p:nvPr/>
              </p:nvGrpSpPr>
              <p:grpSpPr>
                <a:xfrm>
                  <a:off x="565117" y="3517708"/>
                  <a:ext cx="3242953" cy="2181692"/>
                  <a:chOff x="565117" y="3552546"/>
                  <a:chExt cx="3242953" cy="2181692"/>
                </a:xfrm>
              </p:grpSpPr>
              <p:sp>
                <p:nvSpPr>
                  <p:cNvPr id="108" name="TextBox 26">
                    <a:extLst>
                      <a:ext uri="{FF2B5EF4-FFF2-40B4-BE49-F238E27FC236}">
                        <a16:creationId xmlns:a16="http://schemas.microsoft.com/office/drawing/2014/main" id="{843AE7BA-99F0-672C-9294-8300442E6A6D}"/>
                      </a:ext>
                    </a:extLst>
                  </p:cNvPr>
                  <p:cNvSpPr txBox="1"/>
                  <p:nvPr/>
                </p:nvSpPr>
                <p:spPr>
                  <a:xfrm>
                    <a:off x="565117" y="4091968"/>
                    <a:ext cx="3242953" cy="1642270"/>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dirty="0">
                        <a:solidFill>
                          <a:srgbClr val="000000"/>
                        </a:solidFill>
                        <a:latin typeface="Segoe UI" panose="020B0502040204020203" pitchFamily="34" charset="0"/>
                      </a:rPr>
                      <a:t>A number next to the "Buttons" shows the number of related records per entity.</a:t>
                    </a:r>
                  </a:p>
                  <a:p>
                    <a:br>
                      <a:rPr lang="en-US" sz="1400" b="0" i="0" dirty="0">
                        <a:solidFill>
                          <a:srgbClr val="777777"/>
                        </a:solidFill>
                        <a:effectLst/>
                        <a:latin typeface="inherit"/>
                      </a:rPr>
                    </a:br>
                    <a:br>
                      <a:rPr lang="en-US" sz="1400" b="0" i="0" dirty="0">
                        <a:solidFill>
                          <a:srgbClr val="777777"/>
                        </a:solidFill>
                        <a:effectLst/>
                        <a:latin typeface="inherit"/>
                      </a:rPr>
                    </a:br>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9" name="TextBox 18">
                    <a:extLst>
                      <a:ext uri="{FF2B5EF4-FFF2-40B4-BE49-F238E27FC236}">
                        <a16:creationId xmlns:a16="http://schemas.microsoft.com/office/drawing/2014/main" id="{32C15FF3-128E-8A20-E2A4-913791769FD2}"/>
                      </a:ext>
                    </a:extLst>
                  </p:cNvPr>
                  <p:cNvSpPr txBox="1"/>
                  <p:nvPr/>
                </p:nvSpPr>
                <p:spPr>
                  <a:xfrm>
                    <a:off x="1203916" y="3552546"/>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BUTTONS </a:t>
                    </a:r>
                    <a:r>
                      <a:rPr lang="en-US" sz="1900" b="1" kern="0" spc="-150" dirty="0">
                        <a:solidFill>
                          <a:srgbClr val="0077B3"/>
                        </a:solidFill>
                        <a:latin typeface="Segoe UI" panose="020B0502040204020203" pitchFamily="34" charset="0"/>
                        <a:cs typeface="Segoe UI" panose="020B0502040204020203" pitchFamily="34" charset="0"/>
                      </a:rPr>
                      <a:t>REPRESENT</a:t>
                    </a:r>
                    <a:r>
                      <a:rPr lang="en-US" sz="1900" b="1" kern="0" dirty="0">
                        <a:solidFill>
                          <a:srgbClr val="0077B3"/>
                        </a:solidFill>
                        <a:latin typeface="Segoe UI" panose="020B0502040204020203" pitchFamily="34" charset="0"/>
                        <a:cs typeface="Segoe UI" panose="020B0502040204020203" pitchFamily="34" charset="0"/>
                      </a:rPr>
                      <a:t> RELATED RECORDS</a:t>
                    </a:r>
                  </a:p>
                </p:txBody>
              </p:sp>
            </p:grpSp>
            <p:grpSp>
              <p:nvGrpSpPr>
                <p:cNvPr id="124" name="Group 123">
                  <a:extLst>
                    <a:ext uri="{FF2B5EF4-FFF2-40B4-BE49-F238E27FC236}">
                      <a16:creationId xmlns:a16="http://schemas.microsoft.com/office/drawing/2014/main" id="{8151D7B9-224A-3581-8115-6A7D50DCF3E4}"/>
                    </a:ext>
                  </a:extLst>
                </p:cNvPr>
                <p:cNvGrpSpPr/>
                <p:nvPr/>
              </p:nvGrpSpPr>
              <p:grpSpPr>
                <a:xfrm>
                  <a:off x="4383484" y="3578671"/>
                  <a:ext cx="3242953" cy="2375777"/>
                  <a:chOff x="4484914" y="3792971"/>
                  <a:chExt cx="3242953" cy="2375777"/>
                </a:xfrm>
              </p:grpSpPr>
              <p:sp>
                <p:nvSpPr>
                  <p:cNvPr id="111" name="TextBox 26">
                    <a:extLst>
                      <a:ext uri="{FF2B5EF4-FFF2-40B4-BE49-F238E27FC236}">
                        <a16:creationId xmlns:a16="http://schemas.microsoft.com/office/drawing/2014/main" id="{0BB9056D-266F-2B57-E536-4C3BE7231567}"/>
                      </a:ext>
                    </a:extLst>
                  </p:cNvPr>
                  <p:cNvSpPr txBox="1"/>
                  <p:nvPr/>
                </p:nvSpPr>
                <p:spPr>
                  <a:xfrm>
                    <a:off x="4484914" y="427143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dirty="0">
                        <a:solidFill>
                          <a:srgbClr val="000000"/>
                        </a:solidFill>
                        <a:latin typeface="Segoe UI" panose="020B0502040204020203" pitchFamily="34" charset="0"/>
                      </a:rPr>
                      <a:t>Display critical information like "Open Cases" or "Opportunities over 10K".</a:t>
                    </a:r>
                  </a:p>
                  <a:p>
                    <a:br>
                      <a:rPr lang="en-US" sz="1400" dirty="0"/>
                    </a:br>
                    <a:br>
                      <a:rPr lang="en-US" sz="1400" dirty="0">
                        <a:solidFill>
                          <a:srgbClr val="000000"/>
                        </a:solidFill>
                        <a:latin typeface="Segoe UI" panose="020B0502040204020203" pitchFamily="34" charset="0"/>
                      </a:rPr>
                    </a:br>
                    <a:br>
                      <a:rPr lang="en-US" sz="1400" dirty="0">
                        <a:solidFill>
                          <a:srgbClr val="000000"/>
                        </a:solidFill>
                        <a:latin typeface="Segoe UI" panose="020B0502040204020203" pitchFamily="34" charset="0"/>
                      </a:rPr>
                    </a:br>
                    <a:endParaRPr lang="de-DE" sz="1400" dirty="0">
                      <a:solidFill>
                        <a:srgbClr val="000000"/>
                      </a:solidFill>
                      <a:latin typeface="Segoe UI" panose="020B0502040204020203" pitchFamily="34" charset="0"/>
                    </a:endParaRPr>
                  </a:p>
                </p:txBody>
              </p:sp>
              <p:sp>
                <p:nvSpPr>
                  <p:cNvPr id="112" name="TextBox 18">
                    <a:extLst>
                      <a:ext uri="{FF2B5EF4-FFF2-40B4-BE49-F238E27FC236}">
                        <a16:creationId xmlns:a16="http://schemas.microsoft.com/office/drawing/2014/main" id="{574982E6-3FC4-A389-31AA-786EF34D9193}"/>
                      </a:ext>
                    </a:extLst>
                  </p:cNvPr>
                  <p:cNvSpPr txBox="1"/>
                  <p:nvPr/>
                </p:nvSpPr>
                <p:spPr>
                  <a:xfrm>
                    <a:off x="5123713" y="3792971"/>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900" b="1" kern="0" dirty="0">
                        <a:solidFill>
                          <a:srgbClr val="0077B3"/>
                        </a:solidFill>
                        <a:latin typeface="Segoe UI" panose="020B0502040204020203" pitchFamily="34" charset="0"/>
                        <a:cs typeface="Segoe UI" panose="020B0502040204020203" pitchFamily="34" charset="0"/>
                      </a:rPr>
                      <a:t>CONFIGURABLE VIEWS </a:t>
                    </a:r>
                  </a:p>
                </p:txBody>
              </p:sp>
            </p:grpSp>
            <p:grpSp>
              <p:nvGrpSpPr>
                <p:cNvPr id="114" name="Group 113">
                  <a:extLst>
                    <a:ext uri="{FF2B5EF4-FFF2-40B4-BE49-F238E27FC236}">
                      <a16:creationId xmlns:a16="http://schemas.microsoft.com/office/drawing/2014/main" id="{F70DFEA7-85E3-7A3C-D8CA-D00F5988439C}"/>
                    </a:ext>
                  </a:extLst>
                </p:cNvPr>
                <p:cNvGrpSpPr/>
                <p:nvPr/>
              </p:nvGrpSpPr>
              <p:grpSpPr>
                <a:xfrm>
                  <a:off x="8201851" y="3517708"/>
                  <a:ext cx="3350992" cy="2436740"/>
                  <a:chOff x="8336945" y="1313838"/>
                  <a:chExt cx="3350992" cy="2436740"/>
                </a:xfrm>
              </p:grpSpPr>
              <p:sp>
                <p:nvSpPr>
                  <p:cNvPr id="115" name="TextBox 26">
                    <a:extLst>
                      <a:ext uri="{FF2B5EF4-FFF2-40B4-BE49-F238E27FC236}">
                        <a16:creationId xmlns:a16="http://schemas.microsoft.com/office/drawing/2014/main" id="{9961A001-24E0-6666-42D8-DC28FB9AEA63}"/>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dirty="0">
                        <a:solidFill>
                          <a:srgbClr val="000000"/>
                        </a:solidFill>
                        <a:latin typeface="Segoe UI" panose="020B0502040204020203" pitchFamily="34" charset="0"/>
                      </a:rPr>
                      <a:t>Change button color based on the count of related records.</a:t>
                    </a:r>
                  </a:p>
                  <a:p>
                    <a:br>
                      <a:rPr lang="en-US" sz="1400" b="0" i="0" dirty="0">
                        <a:solidFill>
                          <a:srgbClr val="777777"/>
                        </a:solidFill>
                        <a:effectLst/>
                        <a:latin typeface="Segoe UI" panose="020B0502040204020203" pitchFamily="34" charset="0"/>
                      </a:rPr>
                    </a:br>
                    <a:endParaRPr lang="de-DE" sz="1400" dirty="0">
                      <a:solidFill>
                        <a:srgbClr val="000000"/>
                      </a:solidFill>
                      <a:latin typeface="Segoe UI" panose="020B0502040204020203" pitchFamily="34" charset="0"/>
                    </a:endParaRPr>
                  </a:p>
                </p:txBody>
              </p:sp>
              <p:sp>
                <p:nvSpPr>
                  <p:cNvPr id="116" name="TextBox 18">
                    <a:extLst>
                      <a:ext uri="{FF2B5EF4-FFF2-40B4-BE49-F238E27FC236}">
                        <a16:creationId xmlns:a16="http://schemas.microsoft.com/office/drawing/2014/main" id="{AFF019A8-EAE0-CFF6-CD6F-273221AEECF6}"/>
                      </a:ext>
                    </a:extLst>
                  </p:cNvPr>
                  <p:cNvSpPr txBox="1"/>
                  <p:nvPr/>
                </p:nvSpPr>
                <p:spPr>
                  <a:xfrm>
                    <a:off x="9041411" y="1313838"/>
                    <a:ext cx="2646526"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900" b="1" kern="0" dirty="0">
                        <a:solidFill>
                          <a:srgbClr val="0077B3"/>
                        </a:solidFill>
                        <a:latin typeface="Segoe UI" panose="020B0502040204020203" pitchFamily="34" charset="0"/>
                        <a:cs typeface="Segoe UI" panose="020B0502040204020203" pitchFamily="34" charset="0"/>
                      </a:rPr>
                      <a:t>COLOR CODING</a:t>
                    </a:r>
                  </a:p>
                </p:txBody>
              </p:sp>
            </p:grpSp>
          </p:grpSp>
        </p:grpSp>
        <p:pic>
          <p:nvPicPr>
            <p:cNvPr id="11" name="Picture 10" descr="Icon&#10;&#10;Description automatically generated">
              <a:extLst>
                <a:ext uri="{FF2B5EF4-FFF2-40B4-BE49-F238E27FC236}">
                  <a16:creationId xmlns:a16="http://schemas.microsoft.com/office/drawing/2014/main" id="{BB50828A-7BEA-1A45-6EAA-D7278CA5E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2" y="1264069"/>
              <a:ext cx="646720" cy="646720"/>
            </a:xfrm>
            <a:prstGeom prst="rect">
              <a:avLst/>
            </a:prstGeom>
          </p:spPr>
        </p:pic>
        <p:pic>
          <p:nvPicPr>
            <p:cNvPr id="19" name="Picture 18" descr="Icon&#10;&#10;Description automatically generated">
              <a:extLst>
                <a:ext uri="{FF2B5EF4-FFF2-40B4-BE49-F238E27FC236}">
                  <a16:creationId xmlns:a16="http://schemas.microsoft.com/office/drawing/2014/main" id="{47DC31E7-6D43-0E51-2E96-3660D06B2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213" y="1305572"/>
              <a:ext cx="605216" cy="605216"/>
            </a:xfrm>
            <a:prstGeom prst="rect">
              <a:avLst/>
            </a:prstGeom>
          </p:spPr>
        </p:pic>
        <p:pic>
          <p:nvPicPr>
            <p:cNvPr id="23" name="Picture 22" descr="Icon&#10;&#10;Description automatically generated">
              <a:extLst>
                <a:ext uri="{FF2B5EF4-FFF2-40B4-BE49-F238E27FC236}">
                  <a16:creationId xmlns:a16="http://schemas.microsoft.com/office/drawing/2014/main" id="{06950648-4EE8-0AE5-E65D-C53D129D8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845" y="1305573"/>
              <a:ext cx="582859" cy="582859"/>
            </a:xfrm>
            <a:prstGeom prst="rect">
              <a:avLst/>
            </a:prstGeom>
          </p:spPr>
        </p:pic>
        <p:pic>
          <p:nvPicPr>
            <p:cNvPr id="25" name="Picture 24" descr="Icon&#10;&#10;Description automatically generated">
              <a:extLst>
                <a:ext uri="{FF2B5EF4-FFF2-40B4-BE49-F238E27FC236}">
                  <a16:creationId xmlns:a16="http://schemas.microsoft.com/office/drawing/2014/main" id="{B0C71D65-47C0-B971-34FE-8579161A10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0071" y="3386270"/>
              <a:ext cx="742864" cy="742864"/>
            </a:xfrm>
            <a:prstGeom prst="rect">
              <a:avLst/>
            </a:prstGeom>
          </p:spPr>
        </p:pic>
        <p:pic>
          <p:nvPicPr>
            <p:cNvPr id="28" name="Picture 27" descr="Icon&#10;&#10;Description automatically generated">
              <a:extLst>
                <a:ext uri="{FF2B5EF4-FFF2-40B4-BE49-F238E27FC236}">
                  <a16:creationId xmlns:a16="http://schemas.microsoft.com/office/drawing/2014/main" id="{A75ACD1C-E2B8-76AE-6133-E01C56A2DB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522" y="3407472"/>
              <a:ext cx="628994" cy="628994"/>
            </a:xfrm>
            <a:prstGeom prst="rect">
              <a:avLst/>
            </a:prstGeom>
          </p:spPr>
        </p:pic>
        <p:pic>
          <p:nvPicPr>
            <p:cNvPr id="30" name="Picture 29" descr="Icon&#10;&#10;Description automatically generated">
              <a:extLst>
                <a:ext uri="{FF2B5EF4-FFF2-40B4-BE49-F238E27FC236}">
                  <a16:creationId xmlns:a16="http://schemas.microsoft.com/office/drawing/2014/main" id="{293F2C42-E060-D96E-6AEE-3FD16F03AA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5461" y="3448749"/>
              <a:ext cx="587717" cy="587717"/>
            </a:xfrm>
            <a:prstGeom prst="rect">
              <a:avLst/>
            </a:prstGeom>
          </p:spPr>
        </p:pic>
      </p:grpSp>
    </p:spTree>
    <p:extLst>
      <p:ext uri="{BB962C8B-B14F-4D97-AF65-F5344CB8AC3E}">
        <p14:creationId xmlns:p14="http://schemas.microsoft.com/office/powerpoint/2010/main" val="119103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A0902F-8AFD-B6B0-E76B-A6B9006C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039" y="1470565"/>
            <a:ext cx="7806613" cy="3977233"/>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4">
            <a:extLst>
              <a:ext uri="{FF2B5EF4-FFF2-40B4-BE49-F238E27FC236}">
                <a16:creationId xmlns:a16="http://schemas.microsoft.com/office/drawing/2014/main" id="{9EA7251E-82B7-5474-76CB-58B09FBE90B8}"/>
              </a:ext>
            </a:extLst>
          </p:cNvPr>
          <p:cNvSpPr>
            <a:spLocks noGrp="1"/>
          </p:cNvSpPr>
          <p:nvPr>
            <p:ph sz="quarter" idx="12"/>
          </p:nvPr>
        </p:nvSpPr>
        <p:spPr>
          <a:xfrm>
            <a:off x="114950" y="2778573"/>
            <a:ext cx="3743325" cy="3234172"/>
          </a:xfrm>
        </p:spPr>
        <p:txBody>
          <a:bodyPr/>
          <a:lstStyle/>
          <a:p>
            <a:pPr marL="0" indent="0">
              <a:buNone/>
            </a:pPr>
            <a:r>
              <a:rPr lang="de-DE" sz="2000" dirty="0">
                <a:latin typeface="Segoe UI Semibold" panose="020B0702040204020203" pitchFamily="34" charset="0"/>
                <a:cs typeface="Segoe UI Semibold" panose="020B0702040204020203" pitchFamily="34" charset="0"/>
              </a:rPr>
              <a:t>Key Benefits</a:t>
            </a:r>
            <a:br>
              <a:rPr lang="de-DE" sz="2000" dirty="0">
                <a:latin typeface="Segoe UI Semibold" panose="020B0702040204020203" pitchFamily="34" charset="0"/>
                <a:cs typeface="Segoe UI Semibold" panose="020B0702040204020203" pitchFamily="34" charset="0"/>
              </a:rPr>
            </a:br>
            <a:endParaRPr lang="de-DE" sz="2000" dirty="0">
              <a:latin typeface="Segoe UI Semibold" panose="020B0702040204020203" pitchFamily="34" charset="0"/>
              <a:cs typeface="Segoe UI Semibold" panose="020B0702040204020203" pitchFamily="34" charset="0"/>
            </a:endParaRPr>
          </a:p>
          <a:p>
            <a:pPr marL="0" indent="0">
              <a:buNone/>
            </a:pPr>
            <a:r>
              <a:rPr lang="en-US" sz="1600" dirty="0"/>
              <a:t> </a:t>
            </a:r>
            <a:r>
              <a:rPr lang="en-US" sz="1800" dirty="0">
                <a:latin typeface="Segoe UI Semibold" panose="020B0702040204020203" pitchFamily="34" charset="0"/>
                <a:cs typeface="Segoe UI Semibold" panose="020B0702040204020203" pitchFamily="34" charset="0"/>
              </a:rPr>
              <a:t>Improved productivity</a:t>
            </a:r>
          </a:p>
          <a:p>
            <a:r>
              <a:rPr lang="en-US" sz="1600" dirty="0"/>
              <a:t>Quick access of related records</a:t>
            </a:r>
          </a:p>
          <a:p>
            <a:pPr marL="0" indent="0">
              <a:buNone/>
            </a:pPr>
            <a:endParaRPr lang="en-US" sz="1600" dirty="0"/>
          </a:p>
          <a:p>
            <a:pPr marL="0" indent="0">
              <a:buNone/>
            </a:pPr>
            <a:r>
              <a:rPr lang="en-US" sz="1800" dirty="0">
                <a:latin typeface="Segoe UI Semibold" panose="020B0702040204020203" pitchFamily="34" charset="0"/>
                <a:cs typeface="Segoe UI Semibold" panose="020B0702040204020203" pitchFamily="34" charset="0"/>
              </a:rPr>
              <a:t>User adoption</a:t>
            </a:r>
          </a:p>
          <a:p>
            <a:pPr marL="285750" indent="-285750">
              <a:buFont typeface="Arial" panose="020B0604020202020204" pitchFamily="34" charset="0"/>
              <a:buChar char="•"/>
            </a:pPr>
            <a:r>
              <a:rPr lang="en-US" sz="1600" dirty="0"/>
              <a:t>Reduced clicks to access records</a:t>
            </a:r>
          </a:p>
          <a:p>
            <a:pPr marL="285750" indent="-285750">
              <a:buFont typeface="Arial" panose="020B0604020202020204" pitchFamily="34" charset="0"/>
              <a:buChar char="•"/>
            </a:pPr>
            <a:r>
              <a:rPr lang="en-US" sz="1600" dirty="0"/>
              <a:t>Immediate view on important items</a:t>
            </a:r>
          </a:p>
          <a:p>
            <a:pPr marL="285750" indent="-285750">
              <a:buFont typeface="Arial" panose="020B0604020202020204" pitchFamily="34" charset="0"/>
              <a:buChar char="•"/>
            </a:pPr>
            <a:endParaRPr lang="de-DE" sz="1600" dirty="0"/>
          </a:p>
        </p:txBody>
      </p:sp>
      <p:sp>
        <p:nvSpPr>
          <p:cNvPr id="3" name="Title 2">
            <a:extLst>
              <a:ext uri="{FF2B5EF4-FFF2-40B4-BE49-F238E27FC236}">
                <a16:creationId xmlns:a16="http://schemas.microsoft.com/office/drawing/2014/main" id="{3DCE2C2D-C56A-48EB-9963-094DE3F0D69E}"/>
              </a:ext>
            </a:extLst>
          </p:cNvPr>
          <p:cNvSpPr>
            <a:spLocks noGrp="1"/>
          </p:cNvSpPr>
          <p:nvPr>
            <p:ph type="title" idx="4294967295"/>
          </p:nvPr>
        </p:nvSpPr>
        <p:spPr>
          <a:xfrm>
            <a:off x="4264350" y="131763"/>
            <a:ext cx="7927649" cy="704850"/>
          </a:xfrm>
        </p:spPr>
        <p:txBody>
          <a:bodyPr>
            <a:noAutofit/>
          </a:bodyPr>
          <a:lstStyle/>
          <a:p>
            <a:r>
              <a:rPr lang="en-US" sz="2600" dirty="0">
                <a:solidFill>
                  <a:schemeClr val="accent1"/>
                </a:solidFill>
                <a:latin typeface="Segoe UI Semibold" panose="020B0702040204020203" pitchFamily="34" charset="0"/>
                <a:cs typeface="Segoe UI Semibold" panose="020B0702040204020203" pitchFamily="34" charset="0"/>
              </a:rPr>
              <a:t>Simplified Navigation between Related Records</a:t>
            </a:r>
            <a:endParaRPr lang="de-AT" sz="2600" dirty="0">
              <a:solidFill>
                <a:schemeClr val="accent1"/>
              </a:solidFill>
              <a:latin typeface="Segoe UI Semibold" panose="020B0702040204020203" pitchFamily="34" charset="0"/>
              <a:cs typeface="Segoe UI Semibold" panose="020B0702040204020203" pitchFamily="34" charset="0"/>
            </a:endParaRPr>
          </a:p>
        </p:txBody>
      </p:sp>
      <p:sp>
        <p:nvSpPr>
          <p:cNvPr id="33" name="Text Placeholder 11">
            <a:extLst>
              <a:ext uri="{FF2B5EF4-FFF2-40B4-BE49-F238E27FC236}">
                <a16:creationId xmlns:a16="http://schemas.microsoft.com/office/drawing/2014/main" id="{3CCEA489-3AF7-4308-8B77-65BDEE6D6049}"/>
              </a:ext>
            </a:extLst>
          </p:cNvPr>
          <p:cNvSpPr txBox="1">
            <a:spLocks/>
          </p:cNvSpPr>
          <p:nvPr/>
        </p:nvSpPr>
        <p:spPr>
          <a:xfrm>
            <a:off x="239348" y="765715"/>
            <a:ext cx="5066529" cy="1840230"/>
          </a:xfrm>
          <a:prstGeom prst="rect">
            <a:avLst/>
          </a:prstGeom>
          <a:ln>
            <a:noFill/>
            <a:prstDash val="sysDash"/>
          </a:ln>
        </p:spPr>
        <p:txBody>
          <a:bodyPr lIns="182880" tIns="182880" rIns="182880" bIns="18288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ct val="0"/>
              </a:spcBef>
            </a:pPr>
            <a:endParaRPr lang="en-US" sz="3200">
              <a:solidFill>
                <a:schemeClr val="accent2">
                  <a:lumMod val="75000"/>
                </a:schemeClr>
              </a:solidFill>
              <a:latin typeface="Segoe UI" panose="020B0502040204020203" pitchFamily="34" charset="0"/>
              <a:ea typeface="+mj-ea"/>
              <a:cs typeface="Segoe UI" panose="020B0502040204020203" pitchFamily="34" charset="0"/>
            </a:endParaRPr>
          </a:p>
        </p:txBody>
      </p:sp>
      <p:pic>
        <p:nvPicPr>
          <p:cNvPr id="15" name="Grafik 14">
            <a:extLst>
              <a:ext uri="{FF2B5EF4-FFF2-40B4-BE49-F238E27FC236}">
                <a16:creationId xmlns:a16="http://schemas.microsoft.com/office/drawing/2014/main" id="{FD3F75F4-F19A-8139-A800-72B9FABEB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13" y="80768"/>
            <a:ext cx="2340000" cy="2340000"/>
          </a:xfrm>
          <a:prstGeom prst="rect">
            <a:avLst/>
          </a:prstGeom>
        </p:spPr>
      </p:pic>
      <p:sp>
        <p:nvSpPr>
          <p:cNvPr id="25" name="Textfeld 24">
            <a:extLst>
              <a:ext uri="{FF2B5EF4-FFF2-40B4-BE49-F238E27FC236}">
                <a16:creationId xmlns:a16="http://schemas.microsoft.com/office/drawing/2014/main" id="{3D1A678D-B398-8B88-CDAC-0C8ADDB9DB3C}"/>
              </a:ext>
            </a:extLst>
          </p:cNvPr>
          <p:cNvSpPr txBox="1"/>
          <p:nvPr/>
        </p:nvSpPr>
        <p:spPr>
          <a:xfrm>
            <a:off x="6177419" y="3790326"/>
            <a:ext cx="3428054" cy="738664"/>
          </a:xfrm>
          <a:prstGeom prst="rect">
            <a:avLst/>
          </a:prstGeom>
          <a:solidFill>
            <a:srgbClr val="0975A9"/>
          </a:solidFill>
        </p:spPr>
        <p:txBody>
          <a:bodyPr wrap="square" rtlCol="0">
            <a:spAutoFit/>
          </a:bodyPr>
          <a:lstStyle/>
          <a:p>
            <a:r>
              <a:rPr lang="de-DE" sz="1400" b="1" dirty="0">
                <a:solidFill>
                  <a:schemeClr val="bg1"/>
                </a:solidFill>
                <a:latin typeface="Segoe UI" panose="020B0502040204020203" pitchFamily="34" charset="0"/>
                <a:cs typeface="Segoe UI" panose="020B0502040204020203" pitchFamily="34" charset="0"/>
              </a:rPr>
              <a:t>SmartBar:</a:t>
            </a:r>
            <a:r>
              <a:rPr lang="de-DE" sz="1400" dirty="0">
                <a:solidFill>
                  <a:schemeClr val="bg1"/>
                </a:solidFill>
                <a:latin typeface="Segoe UI" panose="020B0502040204020203" pitchFamily="34" charset="0"/>
                <a:cs typeface="Segoe UI" panose="020B0502040204020203" pitchFamily="34" charset="0"/>
              </a:rPr>
              <a:t>	 Overview of related records</a:t>
            </a:r>
          </a:p>
          <a:p>
            <a:r>
              <a:rPr lang="de-DE" sz="1400" dirty="0">
                <a:solidFill>
                  <a:schemeClr val="bg1"/>
                </a:solidFill>
                <a:latin typeface="Segoe UI" panose="020B0502040204020203" pitchFamily="34" charset="0"/>
                <a:cs typeface="Segoe UI" panose="020B0502040204020203" pitchFamily="34" charset="0"/>
              </a:rPr>
              <a:t>	 Back &amp; forth navigation </a:t>
            </a:r>
          </a:p>
          <a:p>
            <a:r>
              <a:rPr lang="de-DE" sz="1400" dirty="0">
                <a:solidFill>
                  <a:schemeClr val="bg1"/>
                </a:solidFill>
                <a:latin typeface="Segoe UI" panose="020B0502040204020203" pitchFamily="34" charset="0"/>
                <a:cs typeface="Segoe UI" panose="020B0502040204020203" pitchFamily="34" charset="0"/>
              </a:rPr>
              <a:t>	 Color-coding</a:t>
            </a:r>
          </a:p>
        </p:txBody>
      </p:sp>
    </p:spTree>
    <p:extLst>
      <p:ext uri="{BB962C8B-B14F-4D97-AF65-F5344CB8AC3E}">
        <p14:creationId xmlns:p14="http://schemas.microsoft.com/office/powerpoint/2010/main" val="30921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A1AC281-DAC4-4D80-84F5-1BC83AF93155}"/>
              </a:ext>
            </a:extLst>
          </p:cNvPr>
          <p:cNvSpPr>
            <a:spLocks noGrp="1"/>
          </p:cNvSpPr>
          <p:nvPr>
            <p:ph sz="quarter" idx="11"/>
          </p:nvPr>
        </p:nvSpPr>
        <p:spPr>
          <a:xfrm>
            <a:off x="4167190" y="187036"/>
            <a:ext cx="7572374" cy="6507452"/>
          </a:xfrm>
        </p:spPr>
        <p:txBody>
          <a:bodyPr/>
          <a:lstStyle/>
          <a:p>
            <a:pPr marL="0" indent="0">
              <a:buNone/>
            </a:pPr>
            <a:r>
              <a:rPr lang="de-DE" dirty="0">
                <a:solidFill>
                  <a:srgbClr val="0077B3"/>
                </a:solidFill>
                <a:latin typeface="Segoe UI Semibold" panose="020B0702040204020203" pitchFamily="34" charset="0"/>
                <a:cs typeface="Segoe UI Semibold" panose="020B0702040204020203" pitchFamily="34" charset="0"/>
              </a:rPr>
              <a:t>Customer Statistics and Benchmarks</a:t>
            </a:r>
          </a:p>
          <a:p>
            <a:endParaRPr lang="de-DE" dirty="0">
              <a:solidFill>
                <a:srgbClr val="0094C2"/>
              </a:solidFill>
              <a:latin typeface="Segoe UI Semibold" panose="020B0702040204020203" pitchFamily="34" charset="0"/>
              <a:cs typeface="Segoe UI Semibold" panose="020B0702040204020203" pitchFamily="34" charset="0"/>
            </a:endParaRPr>
          </a:p>
        </p:txBody>
      </p:sp>
      <p:sp>
        <p:nvSpPr>
          <p:cNvPr id="3" name="Inhaltsplatzhalter 2">
            <a:extLst>
              <a:ext uri="{FF2B5EF4-FFF2-40B4-BE49-F238E27FC236}">
                <a16:creationId xmlns:a16="http://schemas.microsoft.com/office/drawing/2014/main" id="{9105BAA1-7FEF-47F0-936E-5343C48F902C}"/>
              </a:ext>
            </a:extLst>
          </p:cNvPr>
          <p:cNvSpPr>
            <a:spLocks noGrp="1"/>
          </p:cNvSpPr>
          <p:nvPr>
            <p:ph sz="quarter" idx="12"/>
          </p:nvPr>
        </p:nvSpPr>
        <p:spPr>
          <a:xfrm>
            <a:off x="72736" y="2605036"/>
            <a:ext cx="3834246" cy="3733080"/>
          </a:xfrm>
        </p:spPr>
        <p:txBody>
          <a:bodyPr/>
          <a:lstStyle/>
          <a:p>
            <a:pPr marL="0" indent="0">
              <a:buNone/>
            </a:pPr>
            <a:r>
              <a:rPr lang="en-US" sz="2200" b="1" dirty="0">
                <a:latin typeface="Segoe UI Semibold" panose="020B0702040204020203" pitchFamily="34" charset="0"/>
                <a:cs typeface="Segoe UI Semibold" panose="020B0702040204020203" pitchFamily="34" charset="0"/>
              </a:rPr>
              <a:t>Active customers: 	</a:t>
            </a:r>
            <a:r>
              <a:rPr lang="en-US" sz="2200" dirty="0">
                <a:latin typeface="Segoe UI" panose="020B0502040204020203" pitchFamily="34" charset="0"/>
                <a:cs typeface="Segoe UI" panose="020B0502040204020203" pitchFamily="34" charset="0"/>
              </a:rPr>
              <a:t>100+</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pPr marL="0" indent="0">
              <a:buNone/>
            </a:pPr>
            <a:r>
              <a:rPr lang="en-US" sz="2200" b="1" dirty="0">
                <a:latin typeface="Segoe UI Semibold" panose="020B0702040204020203" pitchFamily="34" charset="0"/>
                <a:cs typeface="Segoe UI Semibold" panose="020B0702040204020203" pitchFamily="34" charset="0"/>
              </a:rPr>
              <a:t>SMB to Enterprise </a:t>
            </a:r>
            <a:endParaRPr lang="en-US" sz="2200" dirty="0">
              <a:latin typeface="Segoe UI" panose="020B0502040204020203" pitchFamily="34" charset="0"/>
              <a:cs typeface="Segoe UI" panose="020B0502040204020203" pitchFamily="34" charset="0"/>
            </a:endParaRPr>
          </a:p>
          <a:p>
            <a:pPr marL="0" indent="0">
              <a:buNone/>
            </a:pPr>
            <a:endParaRPr lang="en-US" sz="2200" b="1" dirty="0">
              <a:latin typeface="Segoe UI Semibold" panose="020B0702040204020203" pitchFamily="34" charset="0"/>
              <a:cs typeface="Segoe UI Semibold" panose="020B0702040204020203" pitchFamily="34" charset="0"/>
            </a:endParaRPr>
          </a:p>
          <a:p>
            <a:pPr marL="0" indent="0">
              <a:buNone/>
            </a:pPr>
            <a:r>
              <a:rPr lang="en-US" sz="2200" b="1" dirty="0">
                <a:latin typeface="Segoe UI Semibold" panose="020B0702040204020203" pitchFamily="34" charset="0"/>
                <a:cs typeface="Segoe UI Semibold" panose="020B0702040204020203" pitchFamily="34" charset="0"/>
              </a:rPr>
              <a:t>Highest # of users: 	</a:t>
            </a:r>
            <a:r>
              <a:rPr lang="en-US" sz="2200" dirty="0">
                <a:latin typeface="Segoe UI" panose="020B0502040204020203" pitchFamily="34" charset="0"/>
                <a:cs typeface="Segoe UI" panose="020B0502040204020203" pitchFamily="34" charset="0"/>
              </a:rPr>
              <a:t>2700</a:t>
            </a:r>
          </a:p>
          <a:p>
            <a:pPr marL="0" indent="0">
              <a:buNone/>
            </a:pPr>
            <a:br>
              <a:rPr lang="en-US" sz="2200" dirty="0">
                <a:latin typeface="Segoe UI" panose="020B0502040204020203" pitchFamily="34" charset="0"/>
                <a:cs typeface="Segoe UI" panose="020B0502040204020203" pitchFamily="34" charset="0"/>
              </a:rPr>
            </a:br>
            <a:endParaRPr lang="de-DE" dirty="0"/>
          </a:p>
        </p:txBody>
      </p:sp>
      <p:sp>
        <p:nvSpPr>
          <p:cNvPr id="9" name="Textfeld 8">
            <a:extLst>
              <a:ext uri="{FF2B5EF4-FFF2-40B4-BE49-F238E27FC236}">
                <a16:creationId xmlns:a16="http://schemas.microsoft.com/office/drawing/2014/main" id="{D69C166B-0337-46FD-8A7B-99B9AEAD93BC}"/>
              </a:ext>
            </a:extLst>
          </p:cNvPr>
          <p:cNvSpPr txBox="1"/>
          <p:nvPr/>
        </p:nvSpPr>
        <p:spPr>
          <a:xfrm>
            <a:off x="72736" y="5984173"/>
            <a:ext cx="6200774" cy="400110"/>
          </a:xfrm>
          <a:prstGeom prst="rect">
            <a:avLst/>
          </a:prstGeom>
          <a:noFill/>
        </p:spPr>
        <p:txBody>
          <a:bodyPr wrap="square">
            <a:spAutoFit/>
          </a:bodyPr>
          <a:lstStyle/>
          <a:p>
            <a:r>
              <a:rPr lang="de-DE" sz="2000" b="1" dirty="0">
                <a:solidFill>
                  <a:schemeClr val="bg1"/>
                </a:solidFill>
                <a:latin typeface="Segoe UI Semibold" panose="020B07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Success Stories</a:t>
            </a:r>
            <a:endParaRPr lang="de-DE" sz="2000" b="1" dirty="0">
              <a:solidFill>
                <a:schemeClr val="bg1"/>
              </a:solidFill>
              <a:latin typeface="Segoe UI Semibold" panose="020B0702040204020203" pitchFamily="34" charset="0"/>
              <a:cs typeface="Segoe UI Semibold" panose="020B0702040204020203" pitchFamily="34" charset="0"/>
            </a:endParaRPr>
          </a:p>
        </p:txBody>
      </p:sp>
      <p:pic>
        <p:nvPicPr>
          <p:cNvPr id="13" name="Grafik 12">
            <a:extLst>
              <a:ext uri="{FF2B5EF4-FFF2-40B4-BE49-F238E27FC236}">
                <a16:creationId xmlns:a16="http://schemas.microsoft.com/office/drawing/2014/main" id="{AAFB62C0-EF71-41B1-9AFD-14B35A74F828}"/>
              </a:ext>
            </a:extLst>
          </p:cNvPr>
          <p:cNvPicPr>
            <a:picLocks noChangeAspect="1"/>
          </p:cNvPicPr>
          <p:nvPr/>
        </p:nvPicPr>
        <p:blipFill>
          <a:blip r:embed="rId3"/>
          <a:stretch>
            <a:fillRect/>
          </a:stretch>
        </p:blipFill>
        <p:spPr>
          <a:xfrm>
            <a:off x="364547" y="187036"/>
            <a:ext cx="3250623" cy="1915546"/>
          </a:xfrm>
          <a:prstGeom prst="rect">
            <a:avLst/>
          </a:prstGeom>
        </p:spPr>
      </p:pic>
      <p:pic>
        <p:nvPicPr>
          <p:cNvPr id="8" name="Grafik 7">
            <a:extLst>
              <a:ext uri="{FF2B5EF4-FFF2-40B4-BE49-F238E27FC236}">
                <a16:creationId xmlns:a16="http://schemas.microsoft.com/office/drawing/2014/main" id="{BB2FC77D-9D97-20B5-0174-6C8F0B7B952A}"/>
              </a:ext>
            </a:extLst>
          </p:cNvPr>
          <p:cNvPicPr>
            <a:picLocks noChangeAspect="1"/>
          </p:cNvPicPr>
          <p:nvPr/>
        </p:nvPicPr>
        <p:blipFill>
          <a:blip r:embed="rId4"/>
          <a:stretch>
            <a:fillRect/>
          </a:stretch>
        </p:blipFill>
        <p:spPr>
          <a:xfrm>
            <a:off x="4327965" y="1144809"/>
            <a:ext cx="7791299" cy="5389357"/>
          </a:xfrm>
          <a:prstGeom prst="rect">
            <a:avLst/>
          </a:prstGeom>
        </p:spPr>
      </p:pic>
    </p:spTree>
    <p:extLst>
      <p:ext uri="{BB962C8B-B14F-4D97-AF65-F5344CB8AC3E}">
        <p14:creationId xmlns:p14="http://schemas.microsoft.com/office/powerpoint/2010/main" val="202194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Use Cases/Customer Success Stories</a:t>
            </a:r>
          </a:p>
        </p:txBody>
      </p:sp>
      <p:pic>
        <p:nvPicPr>
          <p:cNvPr id="3" name="Picture 2">
            <a:extLst>
              <a:ext uri="{FF2B5EF4-FFF2-40B4-BE49-F238E27FC236}">
                <a16:creationId xmlns:a16="http://schemas.microsoft.com/office/drawing/2014/main" id="{950A4DDA-CAA8-2FF6-55E6-9907FB6B6430}"/>
              </a:ext>
            </a:extLst>
          </p:cNvPr>
          <p:cNvPicPr>
            <a:picLocks noChangeAspect="1"/>
          </p:cNvPicPr>
          <p:nvPr/>
        </p:nvPicPr>
        <p:blipFill>
          <a:blip r:embed="rId3"/>
          <a:stretch>
            <a:fillRect/>
          </a:stretch>
        </p:blipFill>
        <p:spPr>
          <a:xfrm>
            <a:off x="716656" y="1236097"/>
            <a:ext cx="2391885" cy="705300"/>
          </a:xfrm>
          <a:prstGeom prst="rect">
            <a:avLst/>
          </a:prstGeom>
        </p:spPr>
      </p:pic>
      <p:sp>
        <p:nvSpPr>
          <p:cNvPr id="8" name="TextBox 7">
            <a:extLst>
              <a:ext uri="{FF2B5EF4-FFF2-40B4-BE49-F238E27FC236}">
                <a16:creationId xmlns:a16="http://schemas.microsoft.com/office/drawing/2014/main" id="{ADB2BF5B-B87D-9959-8B59-17482A347EE9}"/>
              </a:ext>
            </a:extLst>
          </p:cNvPr>
          <p:cNvSpPr txBox="1"/>
          <p:nvPr/>
        </p:nvSpPr>
        <p:spPr>
          <a:xfrm>
            <a:off x="3108541" y="1237845"/>
            <a:ext cx="2862318" cy="646331"/>
          </a:xfrm>
          <a:prstGeom prst="rect">
            <a:avLst/>
          </a:prstGeom>
          <a:noFill/>
        </p:spPr>
        <p:txBody>
          <a:bodyPr wrap="square" rtlCol="0">
            <a:spAutoFit/>
          </a:bodyPr>
          <a:lstStyle/>
          <a:p>
            <a:r>
              <a:rPr lang="de-AT" dirty="0">
                <a:latin typeface="Segoe UI" panose="020B0502040204020203" pitchFamily="34" charset="0"/>
                <a:cs typeface="Segoe UI" panose="020B0502040204020203" pitchFamily="34" charset="0"/>
              </a:rPr>
              <a:t>SystemAir</a:t>
            </a:r>
            <a:br>
              <a:rPr lang="de-AT" dirty="0">
                <a:latin typeface="Segoe UI" panose="020B0502040204020203" pitchFamily="34" charset="0"/>
                <a:cs typeface="Segoe UI" panose="020B0502040204020203" pitchFamily="34" charset="0"/>
              </a:rPr>
            </a:br>
            <a:r>
              <a:rPr lang="de-AT" dirty="0">
                <a:latin typeface="Segoe UI" panose="020B0502040204020203" pitchFamily="34" charset="0"/>
                <a:cs typeface="Segoe UI" panose="020B0502040204020203" pitchFamily="34" charset="0"/>
              </a:rPr>
              <a:t>1600 users, 49 countries</a:t>
            </a:r>
          </a:p>
        </p:txBody>
      </p:sp>
      <p:sp>
        <p:nvSpPr>
          <p:cNvPr id="11" name="TextBox 10">
            <a:extLst>
              <a:ext uri="{FF2B5EF4-FFF2-40B4-BE49-F238E27FC236}">
                <a16:creationId xmlns:a16="http://schemas.microsoft.com/office/drawing/2014/main" id="{1FD61771-91E3-DAD9-FEF8-F7A76A0AB7D6}"/>
              </a:ext>
            </a:extLst>
          </p:cNvPr>
          <p:cNvSpPr txBox="1"/>
          <p:nvPr/>
        </p:nvSpPr>
        <p:spPr>
          <a:xfrm>
            <a:off x="644647" y="2305481"/>
            <a:ext cx="6541244" cy="3185487"/>
          </a:xfrm>
          <a:prstGeom prst="rect">
            <a:avLst/>
          </a:prstGeom>
          <a:noFill/>
        </p:spPr>
        <p:txBody>
          <a:bodyPr wrap="square" rtlCol="0">
            <a:spAutoFit/>
          </a:bodyPr>
          <a:lstStyle/>
          <a:p>
            <a:r>
              <a:rPr lang="de-AT" b="1" dirty="0">
                <a:solidFill>
                  <a:srgbClr val="0077B3"/>
                </a:solidFill>
                <a:latin typeface="Segoe UI" panose="020B0502040204020203" pitchFamily="34" charset="0"/>
                <a:cs typeface="Segoe UI" panose="020B0502040204020203" pitchFamily="34" charset="0"/>
              </a:rPr>
              <a:t>Challenge: </a:t>
            </a:r>
          </a:p>
          <a:p>
            <a:pPr marL="214313" indent="-214313">
              <a:buFont typeface="Arial" panose="020B0604020202020204" pitchFamily="34" charset="0"/>
              <a:buChar char="•"/>
            </a:pPr>
            <a:r>
              <a:rPr lang="en-US" sz="1400" dirty="0">
                <a:latin typeface="Segoe UI" panose="020B0502040204020203" pitchFamily="34" charset="0"/>
                <a:cs typeface="Segoe UI" panose="020B0502040204020203" pitchFamily="34" charset="0"/>
              </a:rPr>
              <a:t>The Dynamics 365 intern search function </a:t>
            </a:r>
          </a:p>
          <a:p>
            <a:pPr marL="628650" lvl="1" indent="-285750">
              <a:buFont typeface="Wingdings" panose="05000000000000000000" pitchFamily="2" charset="2"/>
              <a:buChar char="§"/>
            </a:pPr>
            <a:r>
              <a:rPr lang="de-AT" sz="1400" dirty="0">
                <a:latin typeface="Segoe UI" panose="020B0502040204020203" pitchFamily="34" charset="0"/>
                <a:cs typeface="Segoe UI" panose="020B0502040204020203" pitchFamily="34" charset="0"/>
              </a:rPr>
              <a:t>A lot of room for improvement </a:t>
            </a:r>
          </a:p>
          <a:p>
            <a:pPr marL="628650" lvl="1" indent="-285750">
              <a:buFont typeface="Wingdings" panose="05000000000000000000" pitchFamily="2" charset="2"/>
              <a:buChar char="§"/>
            </a:pPr>
            <a:r>
              <a:rPr lang="de-AT" sz="1400" dirty="0" err="1">
                <a:latin typeface="Segoe UI" panose="020B0502040204020203" pitchFamily="34" charset="0"/>
                <a:cs typeface="Segoe UI" panose="020B0502040204020203" pitchFamily="34" charset="0"/>
              </a:rPr>
              <a:t>Missing</a:t>
            </a:r>
            <a:r>
              <a:rPr lang="de-AT" sz="1400" dirty="0">
                <a:latin typeface="Segoe UI" panose="020B0502040204020203" pitchFamily="34" charset="0"/>
                <a:cs typeface="Segoe UI" panose="020B0502040204020203" pitchFamily="34" charset="0"/>
              </a:rPr>
              <a:t> </a:t>
            </a:r>
            <a:r>
              <a:rPr lang="de-AT" sz="1400" dirty="0" err="1">
                <a:latin typeface="Segoe UI" panose="020B0502040204020203" pitchFamily="34" charset="0"/>
                <a:cs typeface="Segoe UI" panose="020B0502040204020203" pitchFamily="34" charset="0"/>
              </a:rPr>
              <a:t>functionalities</a:t>
            </a:r>
            <a:r>
              <a:rPr lang="de-AT" sz="1400" dirty="0">
                <a:latin typeface="Segoe UI" panose="020B0502040204020203" pitchFamily="34" charset="0"/>
                <a:cs typeface="Segoe UI" panose="020B0502040204020203" pitchFamily="34" charset="0"/>
              </a:rPr>
              <a:t> </a:t>
            </a:r>
            <a:br>
              <a:rPr lang="de-AT" sz="1700" dirty="0">
                <a:latin typeface="Segoe UI" panose="020B0502040204020203" pitchFamily="34" charset="0"/>
                <a:cs typeface="Segoe UI" panose="020B0502040204020203" pitchFamily="34" charset="0"/>
              </a:rPr>
            </a:br>
            <a:endParaRPr lang="de-AT" sz="1700" dirty="0">
              <a:latin typeface="Segoe UI" panose="020B0502040204020203" pitchFamily="34" charset="0"/>
              <a:cs typeface="Segoe UI" panose="020B0502040204020203" pitchFamily="34" charset="0"/>
            </a:endParaRPr>
          </a:p>
          <a:p>
            <a:r>
              <a:rPr lang="de-AT" b="1" dirty="0">
                <a:solidFill>
                  <a:srgbClr val="0077B3"/>
                </a:solidFill>
                <a:latin typeface="Segoe UI" panose="020B0502040204020203" pitchFamily="34" charset="0"/>
                <a:cs typeface="Segoe UI" panose="020B0502040204020203" pitchFamily="34" charset="0"/>
              </a:rPr>
              <a:t>Solution:  </a:t>
            </a:r>
          </a:p>
          <a:p>
            <a:pPr marL="214313" indent="-214313">
              <a:buFont typeface="Arial" panose="020B0604020202020204" pitchFamily="34" charset="0"/>
              <a:buChar char="•"/>
            </a:pPr>
            <a:r>
              <a:rPr lang="en-US" sz="1400" dirty="0">
                <a:latin typeface="Segoe UI" panose="020B0502040204020203" pitchFamily="34" charset="0"/>
                <a:cs typeface="Segoe UI" panose="020B0502040204020203" pitchFamily="34" charset="0"/>
              </a:rPr>
              <a:t>The collaboration led to a totally new, innovative product  </a:t>
            </a:r>
            <a:r>
              <a:rPr lang="en-US" sz="1400" b="1" dirty="0" err="1">
                <a:latin typeface="Segoe UI" panose="020B0502040204020203" pitchFamily="34" charset="0"/>
                <a:cs typeface="Segoe UI" panose="020B0502040204020203" pitchFamily="34" charset="0"/>
              </a:rPr>
              <a:t>PowerSearch</a:t>
            </a:r>
            <a:endParaRPr lang="de-AT" sz="1400" b="1" dirty="0">
              <a:latin typeface="Segoe UI" panose="020B0502040204020203" pitchFamily="34" charset="0"/>
              <a:cs typeface="Segoe UI" panose="020B0502040204020203" pitchFamily="34" charset="0"/>
            </a:endParaRPr>
          </a:p>
          <a:p>
            <a:pPr marL="628650" lvl="1" indent="-285750">
              <a:buFont typeface="Wingdings" panose="05000000000000000000" pitchFamily="2" charset="2"/>
              <a:buChar char="§"/>
            </a:pPr>
            <a:r>
              <a:rPr lang="en-US" sz="1400" dirty="0">
                <a:latin typeface="Segoe UI" panose="020B0502040204020203" pitchFamily="34" charset="0"/>
                <a:cs typeface="Segoe UI" panose="020B0502040204020203" pitchFamily="34" charset="0"/>
              </a:rPr>
              <a:t>Combines the simplicity of standard search with the capabilities of Advanced Find</a:t>
            </a:r>
          </a:p>
          <a:p>
            <a:pPr marL="628650" lvl="1" indent="-285750">
              <a:buFont typeface="Wingdings" panose="05000000000000000000" pitchFamily="2" charset="2"/>
              <a:buChar char="§"/>
            </a:pPr>
            <a:r>
              <a:rPr lang="en-US" sz="1400" dirty="0">
                <a:latin typeface="Segoe UI" panose="020B0502040204020203" pitchFamily="34" charset="0"/>
                <a:cs typeface="Segoe UI" panose="020B0502040204020203" pitchFamily="34" charset="0"/>
              </a:rPr>
              <a:t>Improvement of the Dynamics 365-intern search function</a:t>
            </a:r>
          </a:p>
          <a:p>
            <a:pPr marL="557213" lvl="1" indent="-214313">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557213" lvl="1" indent="-214313">
              <a:buFont typeface="Arial" panose="020B0604020202020204" pitchFamily="34" charset="0"/>
              <a:buChar char="•"/>
            </a:pPr>
            <a:endParaRPr lang="de-AT" dirty="0">
              <a:latin typeface="Segoe UI" panose="020B0502040204020203" pitchFamily="34" charset="0"/>
              <a:cs typeface="Segoe UI" panose="020B0502040204020203" pitchFamily="34" charset="0"/>
            </a:endParaRPr>
          </a:p>
          <a:p>
            <a:pPr indent="-114300"/>
            <a:r>
              <a:rPr lang="de-AT" b="1" dirty="0">
                <a:solidFill>
                  <a:srgbClr val="0077B3"/>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Read Case Study</a:t>
            </a:r>
            <a:endParaRPr lang="de-AT" b="1" dirty="0">
              <a:solidFill>
                <a:srgbClr val="0077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838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52AC30-D722-4CB6-A7D5-0399633BCC21}"/>
              </a:ext>
            </a:extLst>
          </p:cNvPr>
          <p:cNvSpPr>
            <a:spLocks noGrp="1"/>
          </p:cNvSpPr>
          <p:nvPr>
            <p:ph sz="quarter" idx="16"/>
          </p:nvPr>
        </p:nvSpPr>
        <p:spPr/>
        <p:txBody>
          <a:bodyPr/>
          <a:lstStyle/>
          <a:p>
            <a:pPr>
              <a:buClr>
                <a:schemeClr val="accent5"/>
              </a:buClr>
            </a:pPr>
            <a:endParaRPr lang="en-US" b="1" dirty="0"/>
          </a:p>
          <a:p>
            <a:pPr>
              <a:buClr>
                <a:schemeClr val="tx1"/>
              </a:buClr>
              <a:buFont typeface="Arial" panose="020B0604020202020204" pitchFamily="34" charset="0"/>
              <a:buChar char="•"/>
            </a:pPr>
            <a:r>
              <a:rPr lang="en-US" sz="2600" b="1" dirty="0"/>
              <a:t>Free Trials Available</a:t>
            </a:r>
            <a:r>
              <a:rPr lang="en-US" sz="2600" dirty="0"/>
              <a:t> for all Add-Ons</a:t>
            </a:r>
          </a:p>
          <a:p>
            <a:pPr>
              <a:buClr>
                <a:schemeClr val="tx1"/>
              </a:buClr>
              <a:buFont typeface="Arial" panose="020B0604020202020204" pitchFamily="34" charset="0"/>
              <a:buChar char="•"/>
            </a:pPr>
            <a:r>
              <a:rPr lang="en-US" sz="2600" dirty="0"/>
              <a:t>No functional limitations</a:t>
            </a:r>
          </a:p>
          <a:p>
            <a:pPr>
              <a:buClr>
                <a:schemeClr val="tx1"/>
              </a:buClr>
              <a:buFont typeface="Arial" panose="020B0604020202020204" pitchFamily="34" charset="0"/>
              <a:buChar char="•"/>
            </a:pPr>
            <a:r>
              <a:rPr lang="en-US" sz="2600" dirty="0"/>
              <a:t>Fully supported</a:t>
            </a:r>
          </a:p>
          <a:p>
            <a:pPr>
              <a:buClr>
                <a:schemeClr val="tx1"/>
              </a:buClr>
              <a:buFont typeface="Arial" panose="020B0604020202020204" pitchFamily="34" charset="0"/>
              <a:buChar char="•"/>
            </a:pPr>
            <a:r>
              <a:rPr lang="en-US" sz="2600" dirty="0"/>
              <a:t>~30 minutes to get started</a:t>
            </a:r>
          </a:p>
          <a:p>
            <a:endParaRPr lang="de-DE" dirty="0"/>
          </a:p>
        </p:txBody>
      </p:sp>
      <p:sp>
        <p:nvSpPr>
          <p:cNvPr id="3" name="Inhaltsplatzhalter 2">
            <a:extLst>
              <a:ext uri="{FF2B5EF4-FFF2-40B4-BE49-F238E27FC236}">
                <a16:creationId xmlns:a16="http://schemas.microsoft.com/office/drawing/2014/main" id="{74807DB5-74C7-4EA7-9626-58888B7FC56F}"/>
              </a:ext>
            </a:extLst>
          </p:cNvPr>
          <p:cNvSpPr>
            <a:spLocks noGrp="1"/>
          </p:cNvSpPr>
          <p:nvPr>
            <p:ph sz="quarter" idx="20"/>
          </p:nvPr>
        </p:nvSpPr>
        <p:spPr/>
        <p:txBody>
          <a:bodyPr/>
          <a:lstStyle/>
          <a:p>
            <a:r>
              <a:rPr lang="de-DE" dirty="0"/>
              <a:t>Free Trial</a:t>
            </a:r>
          </a:p>
        </p:txBody>
      </p:sp>
      <p:pic>
        <p:nvPicPr>
          <p:cNvPr id="4" name="Grafik 24">
            <a:hlinkClick r:id="rId2"/>
            <a:extLst>
              <a:ext uri="{FF2B5EF4-FFF2-40B4-BE49-F238E27FC236}">
                <a16:creationId xmlns:a16="http://schemas.microsoft.com/office/drawing/2014/main" id="{345FDEFF-3D51-48E0-814D-A395FB241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74" y="4286360"/>
            <a:ext cx="3898546" cy="1178995"/>
          </a:xfrm>
          <a:prstGeom prst="rect">
            <a:avLst/>
          </a:prstGeom>
        </p:spPr>
      </p:pic>
      <p:pic>
        <p:nvPicPr>
          <p:cNvPr id="6" name="Grafik 5" descr="Ein Bild, das Text, Computer enthält.&#10;&#10;Automatisch generierte Beschreibung">
            <a:hlinkClick r:id="rId4"/>
            <a:extLst>
              <a:ext uri="{FF2B5EF4-FFF2-40B4-BE49-F238E27FC236}">
                <a16:creationId xmlns:a16="http://schemas.microsoft.com/office/drawing/2014/main" id="{56FD564C-AB89-416D-990E-73B5D22C1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977" y="709945"/>
            <a:ext cx="4266282" cy="3576415"/>
          </a:xfrm>
          <a:prstGeom prst="rect">
            <a:avLst/>
          </a:prstGeom>
        </p:spPr>
      </p:pic>
    </p:spTree>
    <p:extLst>
      <p:ext uri="{BB962C8B-B14F-4D97-AF65-F5344CB8AC3E}">
        <p14:creationId xmlns:p14="http://schemas.microsoft.com/office/powerpoint/2010/main" val="176962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5">
            <a:extLst>
              <a:ext uri="{FF2B5EF4-FFF2-40B4-BE49-F238E27FC236}">
                <a16:creationId xmlns:a16="http://schemas.microsoft.com/office/drawing/2014/main" id="{2BD2ABDB-E569-0C7D-8CFB-9D9C9CC1EFF0}"/>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200" b="0" i="0" u="none" strike="noStrike" kern="1200" cap="none" spc="0" normalizeH="0" baseline="0" noProof="0">
                <a:ln>
                  <a:noFill/>
                </a:ln>
                <a:solidFill>
                  <a:srgbClr val="0077B3"/>
                </a:solidFill>
                <a:effectLst/>
                <a:uLnTx/>
                <a:uFillTx/>
                <a:latin typeface="Segoe UI Semibold" panose="020B0702040204020203" pitchFamily="34" charset="0"/>
                <a:ea typeface="+mn-ea"/>
                <a:cs typeface="Segoe UI Semibold" panose="020B0702040204020203" pitchFamily="34" charset="0"/>
              </a:rPr>
              <a:t>Getting Started</a:t>
            </a:r>
            <a:endParaRPr kumimoji="0" lang="de-DE" sz="3200" b="0" i="0" u="none" strike="noStrike" kern="1200" cap="none" spc="0" normalizeH="0" baseline="0" noProof="0" dirty="0">
              <a:ln>
                <a:noFill/>
              </a:ln>
              <a:solidFill>
                <a:srgbClr val="0077B3"/>
              </a:solidFill>
              <a:effectLst/>
              <a:uLnTx/>
              <a:uFillTx/>
              <a:latin typeface="Segoe UI Semibold" panose="020B0702040204020203" pitchFamily="34" charset="0"/>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54ED8184-B025-EE8F-DAF7-B5BA58E9577C}"/>
              </a:ext>
            </a:extLst>
          </p:cNvPr>
          <p:cNvSpPr/>
          <p:nvPr/>
        </p:nvSpPr>
        <p:spPr>
          <a:xfrm>
            <a:off x="1555336" y="1243736"/>
            <a:ext cx="9706831" cy="4555093"/>
          </a:xfrm>
          <a:prstGeom prst="rect">
            <a:avLst/>
          </a:prstGeom>
        </p:spPr>
        <p:txBody>
          <a:bodyPr wrap="square">
            <a:spAutoFit/>
          </a:bodyPr>
          <a:lstStyle/>
          <a:p>
            <a:pPr defTabSz="457200">
              <a:defRPr/>
            </a:pPr>
            <a:r>
              <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Download and Install </a:t>
            </a:r>
            <a:r>
              <a:rPr kumimoji="0" lang="en-US" sz="1800" b="1"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SmartBar</a:t>
            </a:r>
            <a:br>
              <a:rPr kumimoji="0" lang="de-DE"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Download: </a:t>
            </a:r>
            <a:r>
              <a:rPr lang="de-DE" sz="1800" dirty="0">
                <a:latin typeface="Segoe UI" panose="020B0502040204020203" pitchFamily="34" charset="0"/>
                <a:cs typeface="Segoe UI" panose="020B0502040204020203" pitchFamily="34" charset="0"/>
                <a:hlinkClick r:id="rId2"/>
              </a:rPr>
              <a:t>AppSource</a:t>
            </a:r>
            <a:b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Find AppSource installation </a:t>
            </a:r>
            <a:r>
              <a:rPr lang="de-DE" sz="1800" dirty="0">
                <a:latin typeface="Segoe UI" panose="020B0502040204020203" pitchFamily="34" charset="0"/>
                <a:cs typeface="Segoe UI" panose="020B0502040204020203" pitchFamily="34" charset="0"/>
              </a:rPr>
              <a:t>steps </a:t>
            </a:r>
            <a:r>
              <a:rPr lang="de-DE" sz="1800" dirty="0">
                <a:latin typeface="Segoe UI" panose="020B0502040204020203" pitchFamily="34" charset="0"/>
                <a:cs typeface="Segoe UI" panose="020B0502040204020203" pitchFamily="34" charset="0"/>
                <a:hlinkClick r:id="rId3"/>
              </a:rPr>
              <a:t>here</a:t>
            </a:r>
            <a:endPar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defTabSz="457200">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Info: </a:t>
            </a:r>
            <a:r>
              <a:rPr lang="de-DE" sz="1800" dirty="0">
                <a:latin typeface="Segoe UI" panose="020B0502040204020203" pitchFamily="34" charset="0"/>
                <a:cs typeface="Segoe UI" panose="020B0502040204020203" pitchFamily="34" charset="0"/>
                <a:hlinkClick r:id="rId4"/>
              </a:rPr>
              <a:t>https://www.mscrm-addons.com/Products/SmartBar</a:t>
            </a:r>
            <a:endParaRPr lang="de-DE" sz="1800" dirty="0">
              <a:latin typeface="Segoe UI" panose="020B0502040204020203" pitchFamily="34" charset="0"/>
              <a:cs typeface="Segoe UI" panose="020B0502040204020203" pitchFamily="34" charset="0"/>
            </a:endParaRPr>
          </a:p>
          <a:p>
            <a:pPr defTabSz="457200">
              <a:defRPr/>
            </a:pPr>
            <a:endPar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endParaRPr>
          </a:p>
          <a:p>
            <a:pPr marL="342000" marR="0" lvl="1" indent="0" algn="l" defTabSz="9144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That’s</a:t>
            </a:r>
            <a:r>
              <a:rPr kumimoji="0" lang="de-D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it! Our solution will run in trial mode for 14 days automatically</a:t>
            </a:r>
            <a:br>
              <a:rPr kumimoji="0" lang="de-D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you need an extension, simply contact your Partner Manager or our support team and ask for keys!</a:t>
            </a: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b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trials are fully supported. D</a:t>
            </a:r>
            <a:r>
              <a:rPr kumimoji="0" lang="en-US" sz="18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on’t</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hesitate to contact our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5"/>
              </a:rPr>
              <a:t>Support Team</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should you have any questions!</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Live-Chat (available 17 hours a day) </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E-mail to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6"/>
              </a:rPr>
              <a:t>support@mscrm-addons.com</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panose="020B0502040204020203" pitchFamily="34" charset="0"/>
              </a:rPr>
              <a:t>	</a:t>
            </a:r>
            <a:endPar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Semilight" panose="020B0402040204020203" pitchFamily="34" charset="0"/>
            </a:endParaRPr>
          </a:p>
        </p:txBody>
      </p:sp>
      <p:pic>
        <p:nvPicPr>
          <p:cNvPr id="15" name="Grafik 27">
            <a:extLst>
              <a:ext uri="{FF2B5EF4-FFF2-40B4-BE49-F238E27FC236}">
                <a16:creationId xmlns:a16="http://schemas.microsoft.com/office/drawing/2014/main" id="{B78171C8-D015-05B6-95C4-A8249D1CFC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135" y="3020867"/>
            <a:ext cx="1219200" cy="1219200"/>
          </a:xfrm>
          <a:prstGeom prst="rect">
            <a:avLst/>
          </a:prstGeom>
        </p:spPr>
      </p:pic>
      <p:sp>
        <p:nvSpPr>
          <p:cNvPr id="17" name="Textfeld 30">
            <a:extLst>
              <a:ext uri="{FF2B5EF4-FFF2-40B4-BE49-F238E27FC236}">
                <a16:creationId xmlns:a16="http://schemas.microsoft.com/office/drawing/2014/main" id="{AF774493-C53D-3A2F-5DAC-A3EF1F5A82EC}"/>
              </a:ext>
            </a:extLst>
          </p:cNvPr>
          <p:cNvSpPr txBox="1"/>
          <p:nvPr/>
        </p:nvSpPr>
        <p:spPr>
          <a:xfrm>
            <a:off x="517162" y="6485274"/>
            <a:ext cx="45956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Note: for On-Premise Deployments see: </a:t>
            </a: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hlinkClick r:id="rId8">
                  <a:extLst>
                    <a:ext uri="{A12FA001-AC4F-418D-AE19-62706E023703}">
                      <ahyp:hlinkClr xmlns:ahyp="http://schemas.microsoft.com/office/drawing/2018/hyperlinkcolor" val="tx"/>
                    </a:ext>
                  </a:extLst>
                </a:hlinkClick>
              </a:rPr>
              <a:t>Download Area</a:t>
            </a:r>
            <a:endPar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pic>
        <p:nvPicPr>
          <p:cNvPr id="2" name="Grafik 19">
            <a:extLst>
              <a:ext uri="{FF2B5EF4-FFF2-40B4-BE49-F238E27FC236}">
                <a16:creationId xmlns:a16="http://schemas.microsoft.com/office/drawing/2014/main" id="{26F4512F-0611-7869-D37D-03789D8915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068" y="1320302"/>
            <a:ext cx="720000" cy="720000"/>
          </a:xfrm>
          <a:prstGeom prst="rect">
            <a:avLst/>
          </a:prstGeom>
        </p:spPr>
      </p:pic>
    </p:spTree>
    <p:extLst>
      <p:ext uri="{BB962C8B-B14F-4D97-AF65-F5344CB8AC3E}">
        <p14:creationId xmlns:p14="http://schemas.microsoft.com/office/powerpoint/2010/main" val="145981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FD8DD8C0-EBCA-4F68-92BD-A37D092A8D96}"/>
              </a:ext>
            </a:extLst>
          </p:cNvPr>
          <p:cNvSpPr>
            <a:spLocks noGrp="1"/>
          </p:cNvSpPr>
          <p:nvPr>
            <p:ph sz="quarter" idx="20"/>
          </p:nvPr>
        </p:nvSpPr>
        <p:spPr/>
        <p:txBody>
          <a:bodyPr/>
          <a:lstStyle/>
          <a:p>
            <a:pPr>
              <a:spcBef>
                <a:spcPts val="0"/>
              </a:spcBef>
            </a:pPr>
            <a:r>
              <a:rPr lang="de-AT" dirty="0">
                <a:solidFill>
                  <a:schemeClr val="tx2"/>
                </a:solidFill>
                <a:latin typeface="Segoe UI" panose="020B0502040204020203" pitchFamily="34" charset="0"/>
                <a:cs typeface="Segoe UI" panose="020B0502040204020203" pitchFamily="34" charset="0"/>
              </a:rPr>
              <a:t>Pricing EUR</a:t>
            </a:r>
            <a:endParaRPr lang="de-DE" sz="2600" dirty="0">
              <a:solidFill>
                <a:schemeClr val="tx2"/>
              </a:solidFill>
              <a:latin typeface="Segoe UI" panose="020B0502040204020203" pitchFamily="34" charset="0"/>
              <a:cs typeface="Segoe UI" panose="020B0502040204020203" pitchFamily="34" charset="0"/>
            </a:endParaRPr>
          </a:p>
        </p:txBody>
      </p:sp>
      <p:sp>
        <p:nvSpPr>
          <p:cNvPr id="28" name="Rechteck 6">
            <a:extLst>
              <a:ext uri="{FF2B5EF4-FFF2-40B4-BE49-F238E27FC236}">
                <a16:creationId xmlns:a16="http://schemas.microsoft.com/office/drawing/2014/main" id="{EDA7367B-FAF4-30CC-4DCE-7C064F5DB179}"/>
              </a:ext>
            </a:extLst>
          </p:cNvPr>
          <p:cNvSpPr/>
          <p:nvPr/>
        </p:nvSpPr>
        <p:spPr>
          <a:xfrm>
            <a:off x="497378" y="1109472"/>
            <a:ext cx="10293224" cy="104644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Subscription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Support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&amp; Maintenance </a:t>
            </a:r>
            <a:r>
              <a:rPr kumimoji="0" lang="de-DE"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9" name="Table 3">
            <a:extLst>
              <a:ext uri="{FF2B5EF4-FFF2-40B4-BE49-F238E27FC236}">
                <a16:creationId xmlns:a16="http://schemas.microsoft.com/office/drawing/2014/main" id="{8B60BFDE-8248-A776-E336-AD6C29A957B2}"/>
              </a:ext>
            </a:extLst>
          </p:cNvPr>
          <p:cNvGraphicFramePr>
            <a:graphicFrameLocks noGrp="1"/>
          </p:cNvGraphicFramePr>
          <p:nvPr>
            <p:extLst>
              <p:ext uri="{D42A27DB-BD31-4B8C-83A1-F6EECF244321}">
                <p14:modId xmlns:p14="http://schemas.microsoft.com/office/powerpoint/2010/main" val="138649967"/>
              </p:ext>
            </p:extLst>
          </p:nvPr>
        </p:nvGraphicFramePr>
        <p:xfrm>
          <a:off x="497378" y="2392680"/>
          <a:ext cx="8088434" cy="1036320"/>
        </p:xfrm>
        <a:graphic>
          <a:graphicData uri="http://schemas.openxmlformats.org/drawingml/2006/table">
            <a:tbl>
              <a:tblPr firstRow="1" bandRow="1">
                <a:tableStyleId>{21E4AEA4-8DFA-4A89-87EB-49C32662AFE0}</a:tableStyleId>
              </a:tblPr>
              <a:tblGrid>
                <a:gridCol w="3643439">
                  <a:extLst>
                    <a:ext uri="{9D8B030D-6E8A-4147-A177-3AD203B41FA5}">
                      <a16:colId xmlns:a16="http://schemas.microsoft.com/office/drawing/2014/main" val="20000"/>
                    </a:ext>
                  </a:extLst>
                </a:gridCol>
                <a:gridCol w="2331801">
                  <a:extLst>
                    <a:ext uri="{9D8B030D-6E8A-4147-A177-3AD203B41FA5}">
                      <a16:colId xmlns:a16="http://schemas.microsoft.com/office/drawing/2014/main" val="20001"/>
                    </a:ext>
                  </a:extLst>
                </a:gridCol>
                <a:gridCol w="2113194">
                  <a:extLst>
                    <a:ext uri="{9D8B030D-6E8A-4147-A177-3AD203B41FA5}">
                      <a16:colId xmlns:a16="http://schemas.microsoft.com/office/drawing/2014/main" val="20002"/>
                    </a:ext>
                  </a:extLst>
                </a:gridCol>
              </a:tblGrid>
              <a:tr h="3151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0" dirty="0" err="1">
                          <a:latin typeface="Segoe UI" panose="020B0502040204020203" pitchFamily="34" charset="0"/>
                          <a:cs typeface="Segoe UI" panose="020B0502040204020203" pitchFamily="34" charset="0"/>
                        </a:rPr>
                        <a:t>Component</a:t>
                      </a:r>
                      <a:endParaRPr lang="de-DE" sz="1400" b="0" dirty="0">
                        <a:latin typeface="Segoe UI" panose="020B0502040204020203" pitchFamily="34" charset="0"/>
                        <a:cs typeface="Segoe UI" panose="020B0502040204020203" pitchFamily="34" charset="0"/>
                      </a:endParaRPr>
                    </a:p>
                  </a:txBody>
                  <a:tcPr/>
                </a:tc>
                <a:tc>
                  <a:txBody>
                    <a:bodyPr/>
                    <a:lstStyle/>
                    <a:p>
                      <a:pPr algn="ctr"/>
                      <a:r>
                        <a:rPr lang="de-DE" sz="1400" b="0" kern="1200" dirty="0">
                          <a:solidFill>
                            <a:schemeClr val="lt1"/>
                          </a:solidFill>
                          <a:latin typeface="Segoe UI" panose="020B0502040204020203" pitchFamily="34" charset="0"/>
                          <a:cs typeface="Segoe UI" panose="020B0502040204020203" pitchFamily="34" charset="0"/>
                        </a:rPr>
                        <a:t>Price /</a:t>
                      </a:r>
                      <a:r>
                        <a:rPr lang="de-DE" sz="1400" b="0" kern="1200" dirty="0" err="1">
                          <a:solidFill>
                            <a:schemeClr val="lt1"/>
                          </a:solidFill>
                          <a:latin typeface="Segoe UI" panose="020B0502040204020203" pitchFamily="34" charset="0"/>
                          <a:cs typeface="Segoe UI" panose="020B0502040204020203" pitchFamily="34" charset="0"/>
                        </a:rPr>
                        <a:t>license</a:t>
                      </a:r>
                      <a:r>
                        <a:rPr lang="de-DE" sz="1400" b="0" kern="1200" dirty="0">
                          <a:solidFill>
                            <a:schemeClr val="lt1"/>
                          </a:solidFill>
                          <a:latin typeface="Segoe UI" panose="020B0502040204020203" pitchFamily="34" charset="0"/>
                          <a:cs typeface="Segoe UI" panose="020B0502040204020203" pitchFamily="34" charset="0"/>
                        </a:rPr>
                        <a:t> </a:t>
                      </a:r>
                    </a:p>
                    <a:p>
                      <a:pPr algn="ctr"/>
                      <a:r>
                        <a:rPr lang="de-DE" sz="1400" b="0" kern="1200" dirty="0" err="1">
                          <a:solidFill>
                            <a:schemeClr val="lt1"/>
                          </a:solidFill>
                          <a:latin typeface="Segoe UI" panose="020B0502040204020203" pitchFamily="34" charset="0"/>
                          <a:cs typeface="Segoe UI" panose="020B0502040204020203" pitchFamily="34" charset="0"/>
                        </a:rPr>
                        <a:t>monthly</a:t>
                      </a:r>
                      <a:r>
                        <a:rPr lang="de-DE" sz="1400" b="0" kern="1200" dirty="0">
                          <a:solidFill>
                            <a:schemeClr val="lt1"/>
                          </a:solidFill>
                          <a:latin typeface="Segoe UI" panose="020B0502040204020203" pitchFamily="34" charset="0"/>
                          <a:cs typeface="Segoe UI" panose="020B0502040204020203" pitchFamily="34" charset="0"/>
                        </a:rPr>
                        <a:t> /</a:t>
                      </a:r>
                      <a:r>
                        <a:rPr lang="de-DE" sz="1400" b="0" kern="1200" dirty="0" err="1">
                          <a:solidFill>
                            <a:schemeClr val="lt1"/>
                          </a:solidFill>
                          <a:latin typeface="Segoe UI" panose="020B0502040204020203" pitchFamily="34" charset="0"/>
                          <a:cs typeface="Segoe UI" panose="020B0502040204020203" pitchFamily="34" charset="0"/>
                        </a:rPr>
                        <a:t>annually</a:t>
                      </a:r>
                      <a:endParaRPr lang="de-DE" sz="1400" b="0" kern="1200" dirty="0">
                        <a:solidFill>
                          <a:schemeClr val="lt1"/>
                        </a:solidFill>
                        <a:latin typeface="Segoe UI" panose="020B0502040204020203" pitchFamily="34" charset="0"/>
                        <a:ea typeface="+mn-ea"/>
                        <a:cs typeface="Segoe UI" panose="020B0502040204020203" pitchFamily="34" charset="0"/>
                      </a:endParaRP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extLst>
                  <a:ext uri="{0D108BD9-81ED-4DB2-BD59-A6C34878D82A}">
                    <a16:rowId xmlns:a16="http://schemas.microsoft.com/office/drawing/2014/main" val="10000"/>
                  </a:ext>
                </a:extLst>
              </a:tr>
              <a:tr h="370840">
                <a:tc>
                  <a:txBody>
                    <a:bodyPr/>
                    <a:lstStyle/>
                    <a:p>
                      <a:r>
                        <a:rPr lang="de-DE" sz="1400" b="0" dirty="0">
                          <a:latin typeface="Segoe UI" panose="020B0502040204020203" pitchFamily="34" charset="0"/>
                          <a:cs typeface="Segoe UI" panose="020B0502040204020203" pitchFamily="34" charset="0"/>
                        </a:rPr>
                        <a:t>Per Site license</a:t>
                      </a:r>
                      <a:r>
                        <a:rPr lang="de-DE" sz="1400" b="0" baseline="0" dirty="0">
                          <a:latin typeface="Segoe UI" panose="020B0502040204020203" pitchFamily="34" charset="0"/>
                          <a:cs typeface="Segoe UI" panose="020B0502040204020203" pitchFamily="34" charset="0"/>
                        </a:rPr>
                        <a:t> </a:t>
                      </a:r>
                      <a:br>
                        <a:rPr lang="de-DE" sz="1400" b="0" baseline="0" dirty="0">
                          <a:latin typeface="Segoe UI" panose="020B0502040204020203" pitchFamily="34" charset="0"/>
                          <a:cs typeface="Segoe UI" panose="020B0502040204020203" pitchFamily="34" charset="0"/>
                        </a:rPr>
                      </a:br>
                      <a:r>
                        <a:rPr lang="de-DE" sz="1400" b="0" baseline="0" dirty="0">
                          <a:latin typeface="Segoe UI" panose="020B0502040204020203" pitchFamily="34" charset="0"/>
                          <a:cs typeface="Segoe UI" panose="020B0502040204020203" pitchFamily="34" charset="0"/>
                        </a:rPr>
                        <a:t>(Must cover all active users)</a:t>
                      </a:r>
                      <a:endParaRPr lang="de-DE" sz="1400" b="0" dirty="0">
                        <a:latin typeface="Segoe UI" panose="020B0502040204020203" pitchFamily="34" charset="0"/>
                        <a:cs typeface="Segoe UI" panose="020B0502040204020203" pitchFamily="34" charset="0"/>
                      </a:endParaRPr>
                    </a:p>
                  </a:txBody>
                  <a:tcPr anchor="ctr"/>
                </a:tc>
                <a:tc>
                  <a:txBody>
                    <a:bodyPr/>
                    <a:lstStyle/>
                    <a:p>
                      <a:pPr algn="r"/>
                      <a:r>
                        <a:rPr lang="de-DE" sz="1400" b="0" kern="1200" dirty="0">
                          <a:solidFill>
                            <a:schemeClr val="dk1"/>
                          </a:solidFill>
                          <a:latin typeface="Segoe UI" panose="020B0502040204020203" pitchFamily="34" charset="0"/>
                          <a:cs typeface="Segoe UI" panose="020B0502040204020203" pitchFamily="34" charset="0"/>
                        </a:rPr>
                        <a:t>€ 1,60 / € 1,25</a:t>
                      </a:r>
                      <a:endParaRPr lang="de-DE" sz="1400" b="0" kern="120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algn="ctr"/>
                      <a:r>
                        <a:rPr lang="de-DE" sz="1400" b="0" dirty="0" err="1">
                          <a:latin typeface="Segoe UI" panose="020B0502040204020203" pitchFamily="34" charset="0"/>
                          <a:cs typeface="Segoe UI" panose="020B0502040204020203" pitchFamily="34" charset="0"/>
                        </a:rPr>
                        <a:t>Included</a:t>
                      </a:r>
                      <a:endParaRPr lang="de-DE" sz="1400" b="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1366827"/>
      </p:ext>
    </p:extLst>
  </p:cSld>
  <p:clrMapOvr>
    <a:masterClrMapping/>
  </p:clrMapOvr>
</p:sld>
</file>

<file path=ppt/theme/theme1.xml><?xml version="1.0" encoding="utf-8"?>
<a:theme xmlns:a="http://schemas.openxmlformats.org/drawingml/2006/main" name="Benutzerdefiniertes Design">
  <a:themeElements>
    <a:clrScheme name="mscrm-addons.com">
      <a:dk1>
        <a:sysClr val="windowText" lastClr="000000"/>
      </a:dk1>
      <a:lt1>
        <a:srgbClr val="FFFFFF"/>
      </a:lt1>
      <a:dk2>
        <a:srgbClr val="0077B3"/>
      </a:dk2>
      <a:lt2>
        <a:srgbClr val="D1E4EF"/>
      </a:lt2>
      <a:accent1>
        <a:srgbClr val="0077B3"/>
      </a:accent1>
      <a:accent2>
        <a:srgbClr val="4192BD"/>
      </a:accent2>
      <a:accent3>
        <a:srgbClr val="DF7C40"/>
      </a:accent3>
      <a:accent4>
        <a:srgbClr val="F2C144"/>
      </a:accent4>
      <a:accent5>
        <a:srgbClr val="408E47"/>
      </a:accent5>
      <a:accent6>
        <a:srgbClr val="62A39F"/>
      </a:accent6>
      <a:hlink>
        <a:srgbClr val="0077B3"/>
      </a:hlink>
      <a:folHlink>
        <a:srgbClr val="DF7C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e0da3cc-0851-4bb5-85fe-3dded4b0862f" xsi:nil="true"/>
    <lcf76f155ced4ddcb4097134ff3c332f xmlns="8cc3e279-b726-4877-9d06-14d9664094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DE73262A43E0241A9D81A52D0E8C0E6" ma:contentTypeVersion="15" ma:contentTypeDescription="Ein neues Dokument erstellen." ma:contentTypeScope="" ma:versionID="dbc2a6a4de4c0afd993ef5173e9c8f70">
  <xsd:schema xmlns:xsd="http://www.w3.org/2001/XMLSchema" xmlns:xs="http://www.w3.org/2001/XMLSchema" xmlns:p="http://schemas.microsoft.com/office/2006/metadata/properties" xmlns:ns2="6e0da3cc-0851-4bb5-85fe-3dded4b0862f" xmlns:ns3="8cc3e279-b726-4877-9d06-14d966409464" targetNamespace="http://schemas.microsoft.com/office/2006/metadata/properties" ma:root="true" ma:fieldsID="472ef036ec2d0ca08afbbfe6156e2cbe" ns2:_="" ns3:_="">
    <xsd:import namespace="6e0da3cc-0851-4bb5-85fe-3dded4b0862f"/>
    <xsd:import namespace="8cc3e279-b726-4877-9d06-14d9664094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da3cc-0851-4bb5-85fe-3dded4b0862f"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077fe54a-6a39-46f5-b6e3-a7a9e8d11f0f}" ma:internalName="TaxCatchAll" ma:showField="CatchAllData" ma:web="6e0da3cc-0851-4bb5-85fe-3dded4b08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c3e279-b726-4877-9d06-14d9664094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84781584-078c-4514-b108-c496ff5c6b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C29D26-C868-4192-8D46-D2C9DDD60532}">
  <ds:schemaRefs>
    <ds:schemaRef ds:uri="http://schemas.microsoft.com/sharepoint/v3/contenttype/forms"/>
  </ds:schemaRefs>
</ds:datastoreItem>
</file>

<file path=customXml/itemProps2.xml><?xml version="1.0" encoding="utf-8"?>
<ds:datastoreItem xmlns:ds="http://schemas.openxmlformats.org/officeDocument/2006/customXml" ds:itemID="{3BEA67AC-B75A-45DF-B5A2-796987FA880F}">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9e842928-bdfc-4170-bd63-81147f31fbf3"/>
    <ds:schemaRef ds:uri="http://www.w3.org/XML/1998/namespace"/>
    <ds:schemaRef ds:uri="http://schemas.openxmlformats.org/package/2006/metadata/core-properties"/>
    <ds:schemaRef ds:uri="d9861ba6-2afb-4d35-a6a9-b23abfcea1a5"/>
    <ds:schemaRef ds:uri="http://schemas.microsoft.com/office/2006/metadata/properties"/>
    <ds:schemaRef ds:uri="6e0da3cc-0851-4bb5-85fe-3dded4b0862f"/>
    <ds:schemaRef ds:uri="8cc3e279-b726-4877-9d06-14d966409464"/>
  </ds:schemaRefs>
</ds:datastoreItem>
</file>

<file path=customXml/itemProps3.xml><?xml version="1.0" encoding="utf-8"?>
<ds:datastoreItem xmlns:ds="http://schemas.openxmlformats.org/officeDocument/2006/customXml" ds:itemID="{D7AB310B-740C-4928-8EAF-C161E5B61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da3cc-0851-4bb5-85fe-3dded4b0862f"/>
    <ds:schemaRef ds:uri="8cc3e279-b726-4877-9d06-14d966409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1167</TotalTime>
  <Words>915</Words>
  <Application>Microsoft Office PowerPoint</Application>
  <PresentationFormat>Widescreen</PresentationFormat>
  <Paragraphs>152</Paragraphs>
  <Slides>11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Candara</vt:lpstr>
      <vt:lpstr>Helvetica</vt:lpstr>
      <vt:lpstr>inherit</vt:lpstr>
      <vt:lpstr>Segoe UI</vt:lpstr>
      <vt:lpstr>Segoe UI Semibold</vt:lpstr>
      <vt:lpstr>Symbol</vt:lpstr>
      <vt:lpstr>Wingdings</vt:lpstr>
      <vt:lpstr>Benutzerdefiniertes Design</vt:lpstr>
      <vt:lpstr>           SmartBar for Microsoft Dynamics 365 &amp; Power Apps</vt:lpstr>
      <vt:lpstr>PowerPoint Presentation</vt:lpstr>
      <vt:lpstr>PowerPoint Presentation</vt:lpstr>
      <vt:lpstr>Simplified Navigation between Related Records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Obruca</dc:creator>
  <cp:lastModifiedBy>Bianca Codospan</cp:lastModifiedBy>
  <cp:revision>13</cp:revision>
  <dcterms:created xsi:type="dcterms:W3CDTF">2022-03-23T06:29:33Z</dcterms:created>
  <dcterms:modified xsi:type="dcterms:W3CDTF">2023-02-09T11:44:09Z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0x010100DDE73262A43E0241A9D81A52D0E8C0E6</vt:lpwstr>
  </property>
</Properties>
</file>